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3" r:id="rId2"/>
    <p:sldId id="256" r:id="rId3"/>
    <p:sldId id="257" r:id="rId4"/>
    <p:sldId id="258" r:id="rId5"/>
    <p:sldId id="259" r:id="rId6"/>
    <p:sldId id="260" r:id="rId7"/>
    <p:sldId id="261" r:id="rId8"/>
    <p:sldId id="262" r:id="rId9"/>
    <p:sldId id="263" r:id="rId10"/>
    <p:sldId id="264" r:id="rId11"/>
    <p:sldId id="265" r:id="rId12"/>
    <p:sldId id="266" r:id="rId13"/>
    <p:sldId id="267" r:id="rId14"/>
    <p:sldId id="287" r:id="rId15"/>
    <p:sldId id="286" r:id="rId16"/>
    <p:sldId id="288" r:id="rId17"/>
    <p:sldId id="289" r:id="rId18"/>
    <p:sldId id="290" r:id="rId19"/>
    <p:sldId id="291" r:id="rId20"/>
    <p:sldId id="292" r:id="rId21"/>
    <p:sldId id="268" r:id="rId22"/>
    <p:sldId id="269" r:id="rId23"/>
    <p:sldId id="270" r:id="rId24"/>
    <p:sldId id="272" r:id="rId25"/>
    <p:sldId id="27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9BE585-D0BB-4CC7-AF7E-3E7A0907D0E1}"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390DD5C-831B-46ED-9612-A7C658ED4FAB}" type="slidenum">
              <a:rPr lang="en-US" smtClean="0"/>
              <a:t>‹#›</a:t>
            </a:fld>
            <a:endParaRPr lang="en-US"/>
          </a:p>
        </p:txBody>
      </p:sp>
    </p:spTree>
    <p:extLst>
      <p:ext uri="{BB962C8B-B14F-4D97-AF65-F5344CB8AC3E}">
        <p14:creationId xmlns:p14="http://schemas.microsoft.com/office/powerpoint/2010/main" val="2515479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9BE585-D0BB-4CC7-AF7E-3E7A0907D0E1}"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90DD5C-831B-46ED-9612-A7C658ED4FAB}" type="slidenum">
              <a:rPr lang="en-US" smtClean="0"/>
              <a:t>‹#›</a:t>
            </a:fld>
            <a:endParaRPr lang="en-US"/>
          </a:p>
        </p:txBody>
      </p:sp>
    </p:spTree>
    <p:extLst>
      <p:ext uri="{BB962C8B-B14F-4D97-AF65-F5344CB8AC3E}">
        <p14:creationId xmlns:p14="http://schemas.microsoft.com/office/powerpoint/2010/main" val="2195018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9BE585-D0BB-4CC7-AF7E-3E7A0907D0E1}"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90DD5C-831B-46ED-9612-A7C658ED4FA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49910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B9BE585-D0BB-4CC7-AF7E-3E7A0907D0E1}"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90DD5C-831B-46ED-9612-A7C658ED4FAB}" type="slidenum">
              <a:rPr lang="en-US" smtClean="0"/>
              <a:t>‹#›</a:t>
            </a:fld>
            <a:endParaRPr lang="en-US"/>
          </a:p>
        </p:txBody>
      </p:sp>
    </p:spTree>
    <p:extLst>
      <p:ext uri="{BB962C8B-B14F-4D97-AF65-F5344CB8AC3E}">
        <p14:creationId xmlns:p14="http://schemas.microsoft.com/office/powerpoint/2010/main" val="4234436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B9BE585-D0BB-4CC7-AF7E-3E7A0907D0E1}"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90DD5C-831B-46ED-9612-A7C658ED4FA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1737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B9BE585-D0BB-4CC7-AF7E-3E7A0907D0E1}"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90DD5C-831B-46ED-9612-A7C658ED4FAB}" type="slidenum">
              <a:rPr lang="en-US" smtClean="0"/>
              <a:t>‹#›</a:t>
            </a:fld>
            <a:endParaRPr lang="en-US"/>
          </a:p>
        </p:txBody>
      </p:sp>
    </p:spTree>
    <p:extLst>
      <p:ext uri="{BB962C8B-B14F-4D97-AF65-F5344CB8AC3E}">
        <p14:creationId xmlns:p14="http://schemas.microsoft.com/office/powerpoint/2010/main" val="23015295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9BE585-D0BB-4CC7-AF7E-3E7A0907D0E1}"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90DD5C-831B-46ED-9612-A7C658ED4FAB}" type="slidenum">
              <a:rPr lang="en-US" smtClean="0"/>
              <a:t>‹#›</a:t>
            </a:fld>
            <a:endParaRPr lang="en-US"/>
          </a:p>
        </p:txBody>
      </p:sp>
    </p:spTree>
    <p:extLst>
      <p:ext uri="{BB962C8B-B14F-4D97-AF65-F5344CB8AC3E}">
        <p14:creationId xmlns:p14="http://schemas.microsoft.com/office/powerpoint/2010/main" val="3271097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9BE585-D0BB-4CC7-AF7E-3E7A0907D0E1}"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90DD5C-831B-46ED-9612-A7C658ED4FAB}" type="slidenum">
              <a:rPr lang="en-US" smtClean="0"/>
              <a:t>‹#›</a:t>
            </a:fld>
            <a:endParaRPr lang="en-US"/>
          </a:p>
        </p:txBody>
      </p:sp>
    </p:spTree>
    <p:extLst>
      <p:ext uri="{BB962C8B-B14F-4D97-AF65-F5344CB8AC3E}">
        <p14:creationId xmlns:p14="http://schemas.microsoft.com/office/powerpoint/2010/main" val="192346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9BE585-D0BB-4CC7-AF7E-3E7A0907D0E1}"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90DD5C-831B-46ED-9612-A7C658ED4FAB}" type="slidenum">
              <a:rPr lang="en-US" smtClean="0"/>
              <a:t>‹#›</a:t>
            </a:fld>
            <a:endParaRPr lang="en-US"/>
          </a:p>
        </p:txBody>
      </p:sp>
    </p:spTree>
    <p:extLst>
      <p:ext uri="{BB962C8B-B14F-4D97-AF65-F5344CB8AC3E}">
        <p14:creationId xmlns:p14="http://schemas.microsoft.com/office/powerpoint/2010/main" val="1166821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9BE585-D0BB-4CC7-AF7E-3E7A0907D0E1}"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90DD5C-831B-46ED-9612-A7C658ED4FAB}" type="slidenum">
              <a:rPr lang="en-US" smtClean="0"/>
              <a:t>‹#›</a:t>
            </a:fld>
            <a:endParaRPr lang="en-US"/>
          </a:p>
        </p:txBody>
      </p:sp>
    </p:spTree>
    <p:extLst>
      <p:ext uri="{BB962C8B-B14F-4D97-AF65-F5344CB8AC3E}">
        <p14:creationId xmlns:p14="http://schemas.microsoft.com/office/powerpoint/2010/main" val="1879347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B9BE585-D0BB-4CC7-AF7E-3E7A0907D0E1}"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390DD5C-831B-46ED-9612-A7C658ED4FAB}" type="slidenum">
              <a:rPr lang="en-US" smtClean="0"/>
              <a:t>‹#›</a:t>
            </a:fld>
            <a:endParaRPr lang="en-US"/>
          </a:p>
        </p:txBody>
      </p:sp>
    </p:spTree>
    <p:extLst>
      <p:ext uri="{BB962C8B-B14F-4D97-AF65-F5344CB8AC3E}">
        <p14:creationId xmlns:p14="http://schemas.microsoft.com/office/powerpoint/2010/main" val="1480155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9BE585-D0BB-4CC7-AF7E-3E7A0907D0E1}" type="datetimeFigureOut">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390DD5C-831B-46ED-9612-A7C658ED4FAB}" type="slidenum">
              <a:rPr lang="en-US" smtClean="0"/>
              <a:t>‹#›</a:t>
            </a:fld>
            <a:endParaRPr lang="en-US"/>
          </a:p>
        </p:txBody>
      </p:sp>
    </p:spTree>
    <p:extLst>
      <p:ext uri="{BB962C8B-B14F-4D97-AF65-F5344CB8AC3E}">
        <p14:creationId xmlns:p14="http://schemas.microsoft.com/office/powerpoint/2010/main" val="3702103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9BE585-D0BB-4CC7-AF7E-3E7A0907D0E1}" type="datetimeFigureOut">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390DD5C-831B-46ED-9612-A7C658ED4FAB}" type="slidenum">
              <a:rPr lang="en-US" smtClean="0"/>
              <a:t>‹#›</a:t>
            </a:fld>
            <a:endParaRPr lang="en-US"/>
          </a:p>
        </p:txBody>
      </p:sp>
    </p:spTree>
    <p:extLst>
      <p:ext uri="{BB962C8B-B14F-4D97-AF65-F5344CB8AC3E}">
        <p14:creationId xmlns:p14="http://schemas.microsoft.com/office/powerpoint/2010/main" val="382175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9BE585-D0BB-4CC7-AF7E-3E7A0907D0E1}" type="datetimeFigureOut">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390DD5C-831B-46ED-9612-A7C658ED4FAB}" type="slidenum">
              <a:rPr lang="en-US" smtClean="0"/>
              <a:t>‹#›</a:t>
            </a:fld>
            <a:endParaRPr lang="en-US"/>
          </a:p>
        </p:txBody>
      </p:sp>
    </p:spTree>
    <p:extLst>
      <p:ext uri="{BB962C8B-B14F-4D97-AF65-F5344CB8AC3E}">
        <p14:creationId xmlns:p14="http://schemas.microsoft.com/office/powerpoint/2010/main" val="3791620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BE585-D0BB-4CC7-AF7E-3E7A0907D0E1}"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390DD5C-831B-46ED-9612-A7C658ED4FAB}" type="slidenum">
              <a:rPr lang="en-US" smtClean="0"/>
              <a:t>‹#›</a:t>
            </a:fld>
            <a:endParaRPr lang="en-US"/>
          </a:p>
        </p:txBody>
      </p:sp>
    </p:spTree>
    <p:extLst>
      <p:ext uri="{BB962C8B-B14F-4D97-AF65-F5344CB8AC3E}">
        <p14:creationId xmlns:p14="http://schemas.microsoft.com/office/powerpoint/2010/main" val="542556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BE585-D0BB-4CC7-AF7E-3E7A0907D0E1}"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90DD5C-831B-46ED-9612-A7C658ED4FAB}" type="slidenum">
              <a:rPr lang="en-US" smtClean="0"/>
              <a:t>‹#›</a:t>
            </a:fld>
            <a:endParaRPr lang="en-US"/>
          </a:p>
        </p:txBody>
      </p:sp>
    </p:spTree>
    <p:extLst>
      <p:ext uri="{BB962C8B-B14F-4D97-AF65-F5344CB8AC3E}">
        <p14:creationId xmlns:p14="http://schemas.microsoft.com/office/powerpoint/2010/main" val="2634841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B9BE585-D0BB-4CC7-AF7E-3E7A0907D0E1}" type="datetimeFigureOut">
              <a:rPr lang="en-US" smtClean="0"/>
              <a:t>3/16/2020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390DD5C-831B-46ED-9612-A7C658ED4FAB}" type="slidenum">
              <a:rPr lang="en-US" smtClean="0"/>
              <a:t>‹#›</a:t>
            </a:fld>
            <a:endParaRPr lang="en-US"/>
          </a:p>
        </p:txBody>
      </p:sp>
    </p:spTree>
    <p:extLst>
      <p:ext uri="{BB962C8B-B14F-4D97-AF65-F5344CB8AC3E}">
        <p14:creationId xmlns:p14="http://schemas.microsoft.com/office/powerpoint/2010/main" val="1304161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3850" y="569629"/>
            <a:ext cx="9233941" cy="830997"/>
          </a:xfrm>
          <a:prstGeom prst="rect">
            <a:avLst/>
          </a:prstGeom>
          <a:noFill/>
        </p:spPr>
        <p:txBody>
          <a:bodyPr wrap="square" rtlCol="0">
            <a:spAutoFit/>
          </a:bodyPr>
          <a:lstStyle/>
          <a:p>
            <a:pPr algn="ctr"/>
            <a:r>
              <a:rPr lang="en-US" sz="4800" b="1" dirty="0" smtClean="0"/>
              <a:t>Pesticide Residues </a:t>
            </a:r>
            <a:endParaRPr lang="en-US" sz="4800" b="1" dirty="0"/>
          </a:p>
        </p:txBody>
      </p:sp>
      <p:sp>
        <p:nvSpPr>
          <p:cNvPr id="5" name="TextBox 4"/>
          <p:cNvSpPr txBox="1"/>
          <p:nvPr/>
        </p:nvSpPr>
        <p:spPr>
          <a:xfrm>
            <a:off x="2428407" y="2023675"/>
            <a:ext cx="7854845" cy="646331"/>
          </a:xfrm>
          <a:prstGeom prst="rect">
            <a:avLst/>
          </a:prstGeom>
          <a:noFill/>
        </p:spPr>
        <p:txBody>
          <a:bodyPr wrap="square" rtlCol="0">
            <a:spAutoFit/>
          </a:bodyPr>
          <a:lstStyle/>
          <a:p>
            <a:pPr algn="ctr"/>
            <a:r>
              <a:rPr lang="en-US" sz="3600" b="1" dirty="0" smtClean="0"/>
              <a:t>L.4 Food Safety</a:t>
            </a:r>
            <a:endParaRPr lang="en-US" sz="3600" b="1" dirty="0"/>
          </a:p>
        </p:txBody>
      </p:sp>
      <p:sp>
        <p:nvSpPr>
          <p:cNvPr id="6" name="TextBox 5"/>
          <p:cNvSpPr txBox="1"/>
          <p:nvPr/>
        </p:nvSpPr>
        <p:spPr>
          <a:xfrm>
            <a:off x="1768839" y="3552669"/>
            <a:ext cx="9278911" cy="584775"/>
          </a:xfrm>
          <a:prstGeom prst="rect">
            <a:avLst/>
          </a:prstGeom>
          <a:noFill/>
        </p:spPr>
        <p:txBody>
          <a:bodyPr wrap="square" rtlCol="0">
            <a:spAutoFit/>
          </a:bodyPr>
          <a:lstStyle/>
          <a:p>
            <a:pPr algn="ctr"/>
            <a:r>
              <a:rPr lang="en-US" sz="3200" b="1" dirty="0" smtClean="0"/>
              <a:t>Introduced by </a:t>
            </a:r>
            <a:endParaRPr lang="en-US" sz="3200" b="1" dirty="0"/>
          </a:p>
        </p:txBody>
      </p:sp>
      <p:sp>
        <p:nvSpPr>
          <p:cNvPr id="7" name="TextBox 6"/>
          <p:cNvSpPr txBox="1"/>
          <p:nvPr/>
        </p:nvSpPr>
        <p:spPr>
          <a:xfrm>
            <a:off x="2098623" y="4901784"/>
            <a:ext cx="9623685" cy="461665"/>
          </a:xfrm>
          <a:prstGeom prst="rect">
            <a:avLst/>
          </a:prstGeom>
          <a:noFill/>
        </p:spPr>
        <p:txBody>
          <a:bodyPr wrap="square" rtlCol="0">
            <a:spAutoFit/>
          </a:bodyPr>
          <a:lstStyle/>
          <a:p>
            <a:pPr algn="ctr"/>
            <a:r>
              <a:rPr lang="en-US" sz="2400" b="1" dirty="0" smtClean="0"/>
              <a:t>Prof .Dr. </a:t>
            </a:r>
            <a:r>
              <a:rPr lang="en-US" sz="2400" b="1" dirty="0" err="1" smtClean="0"/>
              <a:t>Tahany</a:t>
            </a:r>
            <a:r>
              <a:rPr lang="en-US" sz="2400" b="1" dirty="0" smtClean="0"/>
              <a:t> </a:t>
            </a:r>
            <a:r>
              <a:rPr lang="en-US" sz="2400" b="1" dirty="0" err="1" smtClean="0"/>
              <a:t>Roshdy</a:t>
            </a:r>
            <a:r>
              <a:rPr lang="en-US" sz="2400" b="1" dirty="0" smtClean="0"/>
              <a:t> </a:t>
            </a:r>
            <a:r>
              <a:rPr lang="en-US" sz="2400" b="1" dirty="0" err="1" smtClean="0"/>
              <a:t>Abd</a:t>
            </a:r>
            <a:r>
              <a:rPr lang="en-US" sz="2400" b="1" dirty="0" smtClean="0"/>
              <a:t> El </a:t>
            </a:r>
            <a:r>
              <a:rPr lang="en-US" sz="2400" b="1" dirty="0" err="1" smtClean="0"/>
              <a:t>Zaher</a:t>
            </a:r>
            <a:endParaRPr lang="en-US" sz="2400" b="1" dirty="0"/>
          </a:p>
        </p:txBody>
      </p:sp>
    </p:spTree>
    <p:extLst>
      <p:ext uri="{BB962C8B-B14F-4D97-AF65-F5344CB8AC3E}">
        <p14:creationId xmlns:p14="http://schemas.microsoft.com/office/powerpoint/2010/main" val="761722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9095" y="674557"/>
            <a:ext cx="10343213" cy="5324535"/>
          </a:xfrm>
          <a:prstGeom prst="rect">
            <a:avLst/>
          </a:prstGeom>
          <a:noFill/>
        </p:spPr>
        <p:txBody>
          <a:bodyPr wrap="square" rtlCol="0">
            <a:spAutoFit/>
          </a:bodyPr>
          <a:lstStyle/>
          <a:p>
            <a:r>
              <a:rPr lang="en-US" sz="2400" b="1" dirty="0" smtClean="0"/>
              <a:t>				</a:t>
            </a:r>
            <a:r>
              <a:rPr lang="en-US" sz="2800" b="1" dirty="0" smtClean="0">
                <a:solidFill>
                  <a:srgbClr val="FF0000"/>
                </a:solidFill>
              </a:rPr>
              <a:t>Choice </a:t>
            </a:r>
            <a:r>
              <a:rPr lang="en-US" sz="2800" b="1" dirty="0">
                <a:solidFill>
                  <a:srgbClr val="FF0000"/>
                </a:solidFill>
              </a:rPr>
              <a:t>of solvent</a:t>
            </a:r>
          </a:p>
          <a:p>
            <a:r>
              <a:rPr lang="en-US" sz="2400" b="1" dirty="0">
                <a:solidFill>
                  <a:srgbClr val="FF0000"/>
                </a:solidFill>
              </a:rPr>
              <a:t>The choice of solvent for extraction depends </a:t>
            </a:r>
            <a:r>
              <a:rPr lang="en-US" sz="2400" b="1" dirty="0" smtClean="0">
                <a:solidFill>
                  <a:srgbClr val="FF0000"/>
                </a:solidFill>
              </a:rPr>
              <a:t>on: </a:t>
            </a:r>
          </a:p>
          <a:p>
            <a:r>
              <a:rPr lang="en-US" sz="2400" b="1" dirty="0" smtClean="0"/>
              <a:t>a)The </a:t>
            </a:r>
            <a:r>
              <a:rPr lang="en-US" sz="2400" b="1" dirty="0"/>
              <a:t>nature of the </a:t>
            </a:r>
            <a:r>
              <a:rPr lang="en-US" sz="2400" b="1" dirty="0" smtClean="0"/>
              <a:t>substrate.</a:t>
            </a:r>
            <a:endParaRPr lang="en-US" sz="2400" b="1" dirty="0"/>
          </a:p>
          <a:p>
            <a:r>
              <a:rPr lang="en-US" sz="2400" b="1" dirty="0" smtClean="0"/>
              <a:t>b)The </a:t>
            </a:r>
            <a:r>
              <a:rPr lang="en-US" sz="2400" b="1" dirty="0"/>
              <a:t>type of pesticide to be extracted. However, the solvent should satisfy the following conditions</a:t>
            </a:r>
            <a:r>
              <a:rPr lang="en-US" sz="2400" b="1" dirty="0" smtClean="0"/>
              <a:t>.</a:t>
            </a:r>
          </a:p>
          <a:p>
            <a:r>
              <a:rPr lang="en-US" sz="2400" b="1" dirty="0" smtClean="0"/>
              <a:t> </a:t>
            </a:r>
            <a:endParaRPr lang="en-US" sz="2400" b="1" dirty="0"/>
          </a:p>
          <a:p>
            <a:r>
              <a:rPr lang="en-US" sz="2400" b="1" dirty="0" smtClean="0"/>
              <a:t>* </a:t>
            </a:r>
            <a:r>
              <a:rPr lang="en-US" sz="2400" b="1" dirty="0"/>
              <a:t>Should have high solubility for the pesticide and least solubility for co-extractives. </a:t>
            </a:r>
          </a:p>
          <a:p>
            <a:r>
              <a:rPr lang="en-US" sz="2400" b="1" dirty="0" smtClean="0"/>
              <a:t>*Should </a:t>
            </a:r>
            <a:r>
              <a:rPr lang="en-US" sz="2400" b="1" dirty="0"/>
              <a:t>not change the pesticide chemically or react with it. </a:t>
            </a:r>
          </a:p>
          <a:p>
            <a:r>
              <a:rPr lang="en-US" sz="2400" b="1" dirty="0" smtClean="0"/>
              <a:t>* </a:t>
            </a:r>
            <a:r>
              <a:rPr lang="en-US" sz="2400" b="1" dirty="0"/>
              <a:t>Economical </a:t>
            </a:r>
          </a:p>
          <a:p>
            <a:r>
              <a:rPr lang="en-US" sz="2400" b="1" dirty="0" smtClean="0"/>
              <a:t>* </a:t>
            </a:r>
            <a:r>
              <a:rPr lang="en-US" sz="2400" b="1" dirty="0"/>
              <a:t>Low boiling. </a:t>
            </a:r>
          </a:p>
          <a:p>
            <a:r>
              <a:rPr lang="en-US" sz="2400" b="1" dirty="0" smtClean="0"/>
              <a:t>* </a:t>
            </a:r>
            <a:r>
              <a:rPr lang="en-US" sz="2400" b="1" dirty="0"/>
              <a:t>Easily separated from the substrate. </a:t>
            </a:r>
          </a:p>
          <a:p>
            <a:r>
              <a:rPr lang="en-US" sz="2400" b="1" dirty="0" smtClean="0"/>
              <a:t>* </a:t>
            </a:r>
            <a:r>
              <a:rPr lang="en-US" sz="2400" b="1" dirty="0"/>
              <a:t>Compatible to the method of final determination. </a:t>
            </a:r>
          </a:p>
          <a:p>
            <a:endParaRPr lang="en-US" sz="2400" b="1" dirty="0"/>
          </a:p>
        </p:txBody>
      </p:sp>
    </p:spTree>
    <p:extLst>
      <p:ext uri="{BB962C8B-B14F-4D97-AF65-F5344CB8AC3E}">
        <p14:creationId xmlns:p14="http://schemas.microsoft.com/office/powerpoint/2010/main" val="4219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3928" y="539646"/>
            <a:ext cx="9953469" cy="6555641"/>
          </a:xfrm>
          <a:prstGeom prst="rect">
            <a:avLst/>
          </a:prstGeom>
          <a:noFill/>
        </p:spPr>
        <p:txBody>
          <a:bodyPr wrap="square" rtlCol="0">
            <a:spAutoFit/>
          </a:bodyPr>
          <a:lstStyle/>
          <a:p>
            <a:pPr algn="just"/>
            <a:r>
              <a:rPr lang="en-US" sz="2800" b="1" u="sng" dirty="0" smtClean="0">
                <a:solidFill>
                  <a:srgbClr val="FF0000"/>
                </a:solidFill>
              </a:rPr>
              <a:t>The first :Choice </a:t>
            </a:r>
            <a:r>
              <a:rPr lang="en-US" sz="2800" b="1" u="sng" dirty="0">
                <a:solidFill>
                  <a:srgbClr val="FF0000"/>
                </a:solidFill>
              </a:rPr>
              <a:t>of solvent depending on type of </a:t>
            </a:r>
            <a:r>
              <a:rPr lang="en-US" sz="2800" b="1" u="sng" dirty="0" smtClean="0">
                <a:solidFill>
                  <a:srgbClr val="FF0000"/>
                </a:solidFill>
              </a:rPr>
              <a:t>substrate:</a:t>
            </a:r>
            <a:r>
              <a:rPr lang="en-US" sz="2800" b="1" i="1" u="sng" dirty="0" smtClean="0">
                <a:solidFill>
                  <a:srgbClr val="FF0000"/>
                </a:solidFill>
              </a:rPr>
              <a:t> </a:t>
            </a:r>
            <a:endParaRPr lang="en-US" sz="2800" dirty="0">
              <a:solidFill>
                <a:srgbClr val="FF0000"/>
              </a:solidFill>
            </a:endParaRPr>
          </a:p>
          <a:p>
            <a:pPr algn="just"/>
            <a:r>
              <a:rPr lang="en-US" sz="2800" b="1" dirty="0"/>
              <a:t>The solvent for extraction of pesticide in different substrate is chosen as </a:t>
            </a:r>
            <a:r>
              <a:rPr lang="en-US" sz="2800" b="1" dirty="0" smtClean="0"/>
              <a:t>follows:</a:t>
            </a:r>
            <a:endParaRPr lang="en-US" sz="2800" dirty="0"/>
          </a:p>
          <a:p>
            <a:pPr algn="just"/>
            <a:r>
              <a:rPr lang="en-US" sz="2800" b="1" u="sng" dirty="0"/>
              <a:t>Aqueous substrate:</a:t>
            </a:r>
            <a:endParaRPr lang="en-US" sz="2800" u="sng" dirty="0"/>
          </a:p>
          <a:p>
            <a:pPr algn="just"/>
            <a:r>
              <a:rPr lang="en-US" sz="2800" b="1" dirty="0"/>
              <a:t> Water immiscible solvent like hexane, petroleum ether, benzene, dichloromethane, chloroform, ethyl acetate, etc.</a:t>
            </a:r>
            <a:endParaRPr lang="en-US" sz="2800" dirty="0"/>
          </a:p>
          <a:p>
            <a:pPr algn="just"/>
            <a:r>
              <a:rPr lang="en-US" sz="2800" b="1" u="sng" dirty="0"/>
              <a:t>Solid substrates:</a:t>
            </a:r>
            <a:endParaRPr lang="en-US" sz="2800" u="sng" dirty="0"/>
          </a:p>
          <a:p>
            <a:pPr algn="just"/>
            <a:r>
              <a:rPr lang="en-US" sz="2800" b="1" dirty="0"/>
              <a:t> (soil, fodder etc.): Different solvents like acetonitrile, hexane and mixed solvents are used for dry sample with low moisture like grains, samples with high moisture content (green plant samples and substrates with high fat content (grains, oilseeds, egg, meat, fish etc.).</a:t>
            </a:r>
            <a:endParaRPr lang="en-US" sz="2800" dirty="0"/>
          </a:p>
          <a:p>
            <a:pPr algn="just"/>
            <a:endParaRPr lang="en-US" sz="2800" dirty="0"/>
          </a:p>
        </p:txBody>
      </p:sp>
    </p:spTree>
    <p:extLst>
      <p:ext uri="{BB962C8B-B14F-4D97-AF65-F5344CB8AC3E}">
        <p14:creationId xmlns:p14="http://schemas.microsoft.com/office/powerpoint/2010/main" val="2053575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4085" y="1124262"/>
            <a:ext cx="10163331" cy="4524315"/>
          </a:xfrm>
          <a:prstGeom prst="rect">
            <a:avLst/>
          </a:prstGeom>
          <a:noFill/>
        </p:spPr>
        <p:txBody>
          <a:bodyPr wrap="square" rtlCol="0">
            <a:spAutoFit/>
          </a:bodyPr>
          <a:lstStyle/>
          <a:p>
            <a:pPr algn="just"/>
            <a:r>
              <a:rPr lang="en-US" sz="3200" b="1" dirty="0" smtClean="0">
                <a:solidFill>
                  <a:srgbClr val="FF0000"/>
                </a:solidFill>
              </a:rPr>
              <a:t>The second: Choice </a:t>
            </a:r>
            <a:r>
              <a:rPr lang="en-US" sz="3200" b="1" dirty="0">
                <a:solidFill>
                  <a:srgbClr val="FF0000"/>
                </a:solidFill>
              </a:rPr>
              <a:t>of solvent depending on nature of </a:t>
            </a:r>
            <a:r>
              <a:rPr lang="en-US" sz="3200" b="1" dirty="0" smtClean="0">
                <a:solidFill>
                  <a:srgbClr val="FF0000"/>
                </a:solidFill>
              </a:rPr>
              <a:t>pesticides:</a:t>
            </a:r>
            <a:endParaRPr lang="en-US" sz="3200" dirty="0">
              <a:solidFill>
                <a:srgbClr val="FF0000"/>
              </a:solidFill>
            </a:endParaRPr>
          </a:p>
          <a:p>
            <a:pPr algn="just"/>
            <a:r>
              <a:rPr lang="en-US" sz="3200" b="1" i="1" dirty="0"/>
              <a:t> </a:t>
            </a:r>
            <a:r>
              <a:rPr lang="en-US" sz="3200" b="1" dirty="0"/>
              <a:t>The pesticide molecules can be broadly divided into two group’s namely non-ionic and ionic type. The non-ionic pesticides also differ in their polarity. For nonionic type of pesticides, organic solvents with varying polarity depending on the polarity of pesticide molecules are employed.</a:t>
            </a:r>
            <a:endParaRPr lang="en-US" sz="3200" dirty="0"/>
          </a:p>
          <a:p>
            <a:pPr algn="just"/>
            <a:endParaRPr lang="en-US" sz="3200" dirty="0"/>
          </a:p>
        </p:txBody>
      </p:sp>
    </p:spTree>
    <p:extLst>
      <p:ext uri="{BB962C8B-B14F-4D97-AF65-F5344CB8AC3E}">
        <p14:creationId xmlns:p14="http://schemas.microsoft.com/office/powerpoint/2010/main" val="2250445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4302" y="1124258"/>
            <a:ext cx="10253273" cy="954107"/>
          </a:xfrm>
          <a:prstGeom prst="rect">
            <a:avLst/>
          </a:prstGeom>
          <a:noFill/>
        </p:spPr>
        <p:txBody>
          <a:bodyPr wrap="square" rtlCol="0">
            <a:spAutoFit/>
          </a:bodyPr>
          <a:lstStyle/>
          <a:p>
            <a:pPr algn="just"/>
            <a:r>
              <a:rPr lang="en-US" sz="2800" b="1" u="sng" dirty="0"/>
              <a:t> </a:t>
            </a:r>
            <a:r>
              <a:rPr lang="en-US" sz="2800" b="1" u="sng" dirty="0">
                <a:solidFill>
                  <a:srgbClr val="FF0000"/>
                </a:solidFill>
              </a:rPr>
              <a:t>Recent techniques of extraction</a:t>
            </a:r>
            <a:endParaRPr lang="en-US" sz="2800" dirty="0">
              <a:solidFill>
                <a:srgbClr val="FF0000"/>
              </a:solidFill>
            </a:endParaRPr>
          </a:p>
          <a:p>
            <a:pPr algn="just"/>
            <a:endParaRPr lang="en-US" sz="2800" dirty="0"/>
          </a:p>
        </p:txBody>
      </p:sp>
      <p:sp>
        <p:nvSpPr>
          <p:cNvPr id="3" name="TextBox 2"/>
          <p:cNvSpPr txBox="1"/>
          <p:nvPr/>
        </p:nvSpPr>
        <p:spPr>
          <a:xfrm>
            <a:off x="1004345" y="1846824"/>
            <a:ext cx="7659971" cy="584775"/>
          </a:xfrm>
          <a:prstGeom prst="rect">
            <a:avLst/>
          </a:prstGeom>
          <a:noFill/>
        </p:spPr>
        <p:txBody>
          <a:bodyPr wrap="square" rtlCol="0">
            <a:spAutoFit/>
          </a:bodyPr>
          <a:lstStyle/>
          <a:p>
            <a:r>
              <a:rPr lang="en-US" sz="3200" b="1" u="sng" dirty="0" smtClean="0">
                <a:solidFill>
                  <a:srgbClr val="FF0000"/>
                </a:solidFill>
              </a:rPr>
              <a:t>1-Liquid-liquid Extraction (LLE) </a:t>
            </a:r>
            <a:endParaRPr lang="en-US" sz="3200" b="1" u="sng" dirty="0">
              <a:solidFill>
                <a:srgbClr val="FF0000"/>
              </a:solidFill>
            </a:endParaRPr>
          </a:p>
        </p:txBody>
      </p:sp>
      <p:sp>
        <p:nvSpPr>
          <p:cNvPr id="4" name="TextBox 3"/>
          <p:cNvSpPr txBox="1"/>
          <p:nvPr/>
        </p:nvSpPr>
        <p:spPr>
          <a:xfrm>
            <a:off x="929390" y="2308489"/>
            <a:ext cx="10822899" cy="4524315"/>
          </a:xfrm>
          <a:prstGeom prst="rect">
            <a:avLst/>
          </a:prstGeom>
          <a:noFill/>
        </p:spPr>
        <p:txBody>
          <a:bodyPr wrap="square" rtlCol="0">
            <a:spAutoFit/>
          </a:bodyPr>
          <a:lstStyle/>
          <a:p>
            <a:pPr algn="just"/>
            <a:r>
              <a:rPr lang="en-US" sz="3200" b="1" dirty="0" err="1" smtClean="0"/>
              <a:t>Analytes</a:t>
            </a:r>
            <a:r>
              <a:rPr lang="en-US" sz="3200" b="1" dirty="0" smtClean="0"/>
              <a:t> in solutions or liquid samples can be extracted by direct partitioning with an immiscible solvent. Liquid-liquid extraction (LLE) is based on the relative solubility of an </a:t>
            </a:r>
            <a:r>
              <a:rPr lang="en-US" sz="3200" b="1" dirty="0" err="1" smtClean="0"/>
              <a:t>analyte</a:t>
            </a:r>
            <a:r>
              <a:rPr lang="en-US" sz="3200" b="1" dirty="0" smtClean="0"/>
              <a:t> in two immiscible phases and is governed by the equilibrium distribution/partition coefficient. Extraction of an </a:t>
            </a:r>
            <a:r>
              <a:rPr lang="en-US" sz="3200" b="1" dirty="0" err="1" smtClean="0"/>
              <a:t>analyte</a:t>
            </a:r>
            <a:r>
              <a:rPr lang="en-US" sz="3200" b="1" dirty="0" smtClean="0"/>
              <a:t> is achieved by the differences in the </a:t>
            </a:r>
            <a:r>
              <a:rPr lang="en-US" sz="3200" b="1" dirty="0" err="1" smtClean="0"/>
              <a:t>solubilising</a:t>
            </a:r>
            <a:r>
              <a:rPr lang="en-US" sz="3200" b="1" dirty="0" smtClean="0"/>
              <a:t> power (polarity) of the two immiscible liquid phases. L</a:t>
            </a:r>
            <a:endParaRPr lang="en-US" sz="3200" b="1" dirty="0"/>
          </a:p>
        </p:txBody>
      </p:sp>
    </p:spTree>
    <p:extLst>
      <p:ext uri="{BB962C8B-B14F-4D97-AF65-F5344CB8AC3E}">
        <p14:creationId xmlns:p14="http://schemas.microsoft.com/office/powerpoint/2010/main" val="1495638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8919" y="224854"/>
            <a:ext cx="10073390" cy="6555641"/>
          </a:xfrm>
          <a:prstGeom prst="rect">
            <a:avLst/>
          </a:prstGeom>
          <a:noFill/>
        </p:spPr>
        <p:txBody>
          <a:bodyPr wrap="square" rtlCol="0">
            <a:spAutoFit/>
          </a:bodyPr>
          <a:lstStyle/>
          <a:p>
            <a:pPr algn="just"/>
            <a:r>
              <a:rPr lang="en-US" sz="2800" b="1" dirty="0" smtClean="0">
                <a:solidFill>
                  <a:srgbClr val="FF0000"/>
                </a:solidFill>
              </a:rPr>
              <a:t>LLE </a:t>
            </a:r>
            <a:r>
              <a:rPr lang="en-US" sz="2800" b="1" dirty="0" smtClean="0"/>
              <a:t>is traditionally one of the most common methods of extraction, particularly for organic compounds from aqueous matrices. Typically a separating funnel is used and the two immiscible phases are mixed by shaking and then allowed to separate. To avoid emulsions, in some cases, a salt may be added and centrifugation can be used if necessary. Alternatively a matrix solid-phase dispersion(MSPD) approach can be used to avoid emulsions. Both layers can be collected for further analysis. To ensure the complete extraction of an </a:t>
            </a:r>
            <a:r>
              <a:rPr lang="en-US" sz="2800" b="1" dirty="0" err="1" smtClean="0"/>
              <a:t>analyte</a:t>
            </a:r>
            <a:r>
              <a:rPr lang="en-US" sz="2800" b="1" dirty="0" smtClean="0"/>
              <a:t> into the required phase, multiple extractions may be necessary. Due to the limited selectivity, particularly for trace level analysis, there is a need for cleanup or </a:t>
            </a:r>
            <a:r>
              <a:rPr lang="en-US" sz="2800" b="1" dirty="0" err="1" smtClean="0"/>
              <a:t>analyte</a:t>
            </a:r>
            <a:r>
              <a:rPr lang="en-US" sz="2800" b="1" dirty="0" smtClean="0"/>
              <a:t> enrichment and concentration steps prior to instrumental analysis. </a:t>
            </a:r>
            <a:endParaRPr lang="en-US" sz="2800" b="1" dirty="0"/>
          </a:p>
        </p:txBody>
      </p:sp>
    </p:spTree>
    <p:extLst>
      <p:ext uri="{BB962C8B-B14F-4D97-AF65-F5344CB8AC3E}">
        <p14:creationId xmlns:p14="http://schemas.microsoft.com/office/powerpoint/2010/main" val="3633321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23869" y="374756"/>
            <a:ext cx="9878518" cy="6124754"/>
          </a:xfrm>
          <a:prstGeom prst="rect">
            <a:avLst/>
          </a:prstGeom>
          <a:noFill/>
        </p:spPr>
        <p:txBody>
          <a:bodyPr wrap="square" rtlCol="0">
            <a:spAutoFit/>
          </a:bodyPr>
          <a:lstStyle/>
          <a:p>
            <a:pPr algn="just"/>
            <a:r>
              <a:rPr lang="en-US" sz="2800" b="1" u="sng" dirty="0" smtClean="0">
                <a:solidFill>
                  <a:srgbClr val="FF0000"/>
                </a:solidFill>
              </a:rPr>
              <a:t>2: Solid Phase Extraction (SPE):</a:t>
            </a:r>
            <a:endParaRPr lang="en-US" sz="2800" dirty="0" smtClean="0">
              <a:solidFill>
                <a:srgbClr val="FF0000"/>
              </a:solidFill>
            </a:endParaRPr>
          </a:p>
          <a:p>
            <a:pPr algn="just"/>
            <a:r>
              <a:rPr lang="en-US" sz="2800" b="1" dirty="0" smtClean="0"/>
              <a:t>Solid phase extraction technique is based on the concept of selective retention by the device for the analytic, in this case the pesticide. SPE can be made to work on either the batch or column mode. This method has not become popular as there is loss of the pesticide as it tends to adhere to the surface of the beaker and tubes. The method is modified by the use of adsorbents contained in cartridges of various sizes usually made of plastic such as polyethylene or polypropylene of extremely high purity and is termed as column-liquid solid extraction (CLSE), however for simplicity it is referred to a SPE cartridges</a:t>
            </a:r>
            <a:endParaRPr lang="en-US" sz="2800" dirty="0" smtClean="0"/>
          </a:p>
          <a:p>
            <a:endParaRPr lang="en-US" sz="2800" dirty="0"/>
          </a:p>
        </p:txBody>
      </p:sp>
    </p:spTree>
    <p:extLst>
      <p:ext uri="{BB962C8B-B14F-4D97-AF65-F5344CB8AC3E}">
        <p14:creationId xmlns:p14="http://schemas.microsoft.com/office/powerpoint/2010/main" val="2191300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4420" y="839449"/>
            <a:ext cx="10553075" cy="5632311"/>
          </a:xfrm>
          <a:prstGeom prst="rect">
            <a:avLst/>
          </a:prstGeom>
          <a:noFill/>
        </p:spPr>
        <p:txBody>
          <a:bodyPr wrap="square" rtlCol="0">
            <a:spAutoFit/>
          </a:bodyPr>
          <a:lstStyle/>
          <a:p>
            <a:pPr algn="just"/>
            <a:r>
              <a:rPr lang="en-US" sz="2400" b="1" dirty="0" smtClean="0">
                <a:solidFill>
                  <a:srgbClr val="FF0000"/>
                </a:solidFill>
              </a:rPr>
              <a:t>An SPE method always consists of three to four successive steps.</a:t>
            </a:r>
          </a:p>
          <a:p>
            <a:pPr algn="just"/>
            <a:r>
              <a:rPr lang="en-US" sz="2400" b="1" dirty="0" smtClean="0"/>
              <a:t> </a:t>
            </a:r>
            <a:r>
              <a:rPr lang="en-US" sz="2400" b="1" dirty="0" smtClean="0">
                <a:solidFill>
                  <a:srgbClr val="FF0000"/>
                </a:solidFill>
              </a:rPr>
              <a:t>1. First</a:t>
            </a:r>
            <a:r>
              <a:rPr lang="en-US" sz="2400" b="1" dirty="0" smtClean="0"/>
              <a:t>, the solid sorbent should be conditioned using an appropriate solvent. This step is crucial, as it enables the wetting of the packing material and the solvation of the functional groups. In addition, it removes possible impurities initially contained in the sorbent or the packaging. Also, this step removes the air present in the column and fills the void volume with solvent. The nature of the conditioning solvent depends on the type of the solid sorbent. Typically, for reversed phase sorbent, methanol is frequently used, followed by water or an aqueous buffer whose pH and ionic strength are similar to that of the sample. Precautionary steps are taken to prevent the solid sorbent from drying in between the conditioning and the sample treatment steps, otherwise the </a:t>
            </a:r>
            <a:r>
              <a:rPr lang="en-US" sz="2400" b="1" dirty="0" err="1" smtClean="0"/>
              <a:t>analytes</a:t>
            </a:r>
            <a:r>
              <a:rPr lang="en-US" sz="2400" b="1" dirty="0" smtClean="0"/>
              <a:t> will not be efficiently retained giving rise to poor recoveries. If the sorbent is dry for more than several minutes, it must be reconditioned. </a:t>
            </a:r>
            <a:endParaRPr lang="en-US" sz="2400" b="1" dirty="0"/>
          </a:p>
        </p:txBody>
      </p:sp>
    </p:spTree>
    <p:extLst>
      <p:ext uri="{BB962C8B-B14F-4D97-AF65-F5344CB8AC3E}">
        <p14:creationId xmlns:p14="http://schemas.microsoft.com/office/powerpoint/2010/main" val="1039313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9430" y="884427"/>
            <a:ext cx="10852878" cy="5262979"/>
          </a:xfrm>
          <a:prstGeom prst="rect">
            <a:avLst/>
          </a:prstGeom>
          <a:noFill/>
        </p:spPr>
        <p:txBody>
          <a:bodyPr wrap="square" rtlCol="0">
            <a:spAutoFit/>
          </a:bodyPr>
          <a:lstStyle/>
          <a:p>
            <a:pPr algn="just"/>
            <a:r>
              <a:rPr lang="en-US" sz="2800" b="1" dirty="0" smtClean="0">
                <a:solidFill>
                  <a:srgbClr val="FF0000"/>
                </a:solidFill>
              </a:rPr>
              <a:t>The second step </a:t>
            </a:r>
            <a:r>
              <a:rPr lang="en-US" sz="2800" b="1" dirty="0" smtClean="0"/>
              <a:t>is the percolation of the sample through the solid sorbent. Depending on the system used, the volumes used can range from 1 mL to 1 L. The sample may be applied to the column by gravity, pumping, aspirated by vacuum or by an automated system. The sample flow rate through the sorbent should be low enough to enable efficient retention of the </a:t>
            </a:r>
            <a:r>
              <a:rPr lang="en-US" sz="2800" b="1" dirty="0" err="1" smtClean="0"/>
              <a:t>analytes</a:t>
            </a:r>
            <a:r>
              <a:rPr lang="en-US" sz="2800" b="1" dirty="0" smtClean="0"/>
              <a:t>, and high enough to avoid excessive retention. During this step, the </a:t>
            </a:r>
            <a:r>
              <a:rPr lang="en-US" sz="2800" b="1" dirty="0" err="1" smtClean="0"/>
              <a:t>analytes</a:t>
            </a:r>
            <a:r>
              <a:rPr lang="en-US" sz="2800" b="1" dirty="0" smtClean="0"/>
              <a:t> are concentrated on the sorbent. Even though the matrix components may also be retained by the solid sorbent, some of them could pass through, thus enabling some purification (matrix separation) of the sample. </a:t>
            </a:r>
            <a:endParaRPr lang="en-US" sz="2800" b="1" dirty="0"/>
          </a:p>
        </p:txBody>
      </p:sp>
    </p:spTree>
    <p:extLst>
      <p:ext uri="{BB962C8B-B14F-4D97-AF65-F5344CB8AC3E}">
        <p14:creationId xmlns:p14="http://schemas.microsoft.com/office/powerpoint/2010/main" val="965551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9430" y="884420"/>
            <a:ext cx="10792918" cy="5509200"/>
          </a:xfrm>
          <a:prstGeom prst="rect">
            <a:avLst/>
          </a:prstGeom>
          <a:noFill/>
        </p:spPr>
        <p:txBody>
          <a:bodyPr wrap="square" rtlCol="0">
            <a:spAutoFit/>
          </a:bodyPr>
          <a:lstStyle/>
          <a:p>
            <a:pPr algn="just"/>
            <a:r>
              <a:rPr lang="en-US" sz="3200" b="1" dirty="0" smtClean="0">
                <a:solidFill>
                  <a:srgbClr val="FF0000"/>
                </a:solidFill>
              </a:rPr>
              <a:t>The third step </a:t>
            </a:r>
            <a:r>
              <a:rPr lang="en-US" sz="3200" b="1" dirty="0" smtClean="0"/>
              <a:t>(which is optional) may be the washing of the solid sorbent with an appropriate solvent, having low elution strength, to eliminate matrix components which have been retained by the solid sorbent, without displacing the </a:t>
            </a:r>
            <a:r>
              <a:rPr lang="en-US" sz="3200" b="1" dirty="0" err="1" smtClean="0"/>
              <a:t>analytes</a:t>
            </a:r>
            <a:r>
              <a:rPr lang="en-US" sz="3200" b="1" dirty="0" smtClean="0"/>
              <a:t>. A drying step may also be advisable, especially for aqueous matrices, to remove traces of water from the solid sorbent. This will eliminate the presence of water in the final extract, which, in some cases, may hinder the subsequent concentration of the extract and the analysis. </a:t>
            </a:r>
            <a:endParaRPr lang="en-US" sz="3200" b="1" dirty="0"/>
          </a:p>
        </p:txBody>
      </p:sp>
    </p:spTree>
    <p:extLst>
      <p:ext uri="{BB962C8B-B14F-4D97-AF65-F5344CB8AC3E}">
        <p14:creationId xmlns:p14="http://schemas.microsoft.com/office/powerpoint/2010/main" val="2023275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9331" y="704541"/>
            <a:ext cx="10508105" cy="5509200"/>
          </a:xfrm>
          <a:prstGeom prst="rect">
            <a:avLst/>
          </a:prstGeom>
          <a:noFill/>
        </p:spPr>
        <p:txBody>
          <a:bodyPr wrap="square" rtlCol="0">
            <a:spAutoFit/>
          </a:bodyPr>
          <a:lstStyle/>
          <a:p>
            <a:pPr algn="just"/>
            <a:r>
              <a:rPr lang="en-US" sz="3200" b="1" dirty="0" smtClean="0">
                <a:solidFill>
                  <a:srgbClr val="FF0000"/>
                </a:solidFill>
              </a:rPr>
              <a:t>The final step </a:t>
            </a:r>
            <a:r>
              <a:rPr lang="en-US" sz="3200" b="1" dirty="0" smtClean="0"/>
              <a:t>is the elution of the </a:t>
            </a:r>
            <a:r>
              <a:rPr lang="en-US" sz="3200" b="1" dirty="0" err="1" smtClean="0"/>
              <a:t>analytes</a:t>
            </a:r>
            <a:r>
              <a:rPr lang="en-US" sz="3200" b="1" dirty="0" smtClean="0"/>
              <a:t> of interest by an appropriate solvent, without removing the retained matrix components. The solvent volume should be adjusted so that quantitative recovery of the </a:t>
            </a:r>
            <a:r>
              <a:rPr lang="en-US" sz="3200" b="1" dirty="0" err="1" smtClean="0"/>
              <a:t>analytes</a:t>
            </a:r>
            <a:r>
              <a:rPr lang="en-US" sz="3200" b="1" dirty="0" smtClean="0"/>
              <a:t> is achieved with a subsequent low dilution. In addition, the flow rate should be correctly adjusted to ensure efficient elution. It is often recommended that the solvent volume be fractionated into two aliquots, and to allow the solvent to soak into the solid sorbent before the elution. </a:t>
            </a:r>
            <a:endParaRPr lang="en-US" sz="3200" b="1" dirty="0"/>
          </a:p>
        </p:txBody>
      </p:sp>
    </p:spTree>
    <p:extLst>
      <p:ext uri="{BB962C8B-B14F-4D97-AF65-F5344CB8AC3E}">
        <p14:creationId xmlns:p14="http://schemas.microsoft.com/office/powerpoint/2010/main" val="3159568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4439" y="224858"/>
            <a:ext cx="11137692" cy="6494085"/>
          </a:xfrm>
          <a:prstGeom prst="rect">
            <a:avLst/>
          </a:prstGeom>
          <a:noFill/>
        </p:spPr>
        <p:txBody>
          <a:bodyPr wrap="square" rtlCol="0">
            <a:spAutoFit/>
          </a:bodyPr>
          <a:lstStyle/>
          <a:p>
            <a:pPr algn="just"/>
            <a:r>
              <a:rPr lang="en-US" sz="3200" b="1" dirty="0">
                <a:solidFill>
                  <a:srgbClr val="FF0000"/>
                </a:solidFill>
              </a:rPr>
              <a:t>EXTRACTION METHODS IN PESTICIDE RESIDUE </a:t>
            </a:r>
            <a:r>
              <a:rPr lang="en-US" sz="3200" b="1" dirty="0" smtClean="0">
                <a:solidFill>
                  <a:srgbClr val="FF0000"/>
                </a:solidFill>
              </a:rPr>
              <a:t>ANALYSIS:</a:t>
            </a:r>
          </a:p>
          <a:p>
            <a:pPr algn="just"/>
            <a:endParaRPr lang="en-US" sz="3200" b="1" dirty="0">
              <a:solidFill>
                <a:srgbClr val="FF0000"/>
              </a:solidFill>
            </a:endParaRPr>
          </a:p>
          <a:p>
            <a:pPr algn="just"/>
            <a:r>
              <a:rPr lang="en-US" sz="3200" b="1" u="sng" dirty="0">
                <a:solidFill>
                  <a:srgbClr val="FF0000"/>
                </a:solidFill>
              </a:rPr>
              <a:t>Extraction </a:t>
            </a:r>
            <a:r>
              <a:rPr lang="en-US" sz="3200" b="1" u="sng" dirty="0" smtClean="0">
                <a:solidFill>
                  <a:srgbClr val="FF0000"/>
                </a:solidFill>
              </a:rPr>
              <a:t>techniques:</a:t>
            </a:r>
          </a:p>
          <a:p>
            <a:pPr algn="just"/>
            <a:endParaRPr lang="en-US" sz="3200" b="1" dirty="0">
              <a:solidFill>
                <a:srgbClr val="FF0000"/>
              </a:solidFill>
            </a:endParaRPr>
          </a:p>
          <a:p>
            <a:pPr algn="just"/>
            <a:r>
              <a:rPr lang="en-US" sz="3200" b="1" dirty="0"/>
              <a:t>Extraction means separation of pesticide residues from the matrix by using solvent. The extraction procedure should be such that it quantitatively removes pesticides form matrix (high efficiency), does not cause chemical change in pesticide and use inexpensive and easily cleaned apparatus. The extraction method and solvent type determine the extraction efficiency from substrates.</a:t>
            </a:r>
          </a:p>
          <a:p>
            <a:pPr algn="just"/>
            <a:endParaRPr lang="en-US" sz="3200" b="1" dirty="0"/>
          </a:p>
        </p:txBody>
      </p:sp>
    </p:spTree>
    <p:extLst>
      <p:ext uri="{BB962C8B-B14F-4D97-AF65-F5344CB8AC3E}">
        <p14:creationId xmlns:p14="http://schemas.microsoft.com/office/powerpoint/2010/main" val="1547122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3946" y="254836"/>
            <a:ext cx="9623684" cy="5531370"/>
          </a:xfrm>
          <a:prstGeom prst="rect">
            <a:avLst/>
          </a:prstGeom>
        </p:spPr>
      </p:pic>
      <p:sp>
        <p:nvSpPr>
          <p:cNvPr id="3" name="TextBox 2"/>
          <p:cNvSpPr txBox="1"/>
          <p:nvPr/>
        </p:nvSpPr>
        <p:spPr>
          <a:xfrm>
            <a:off x="2338464" y="5741233"/>
            <a:ext cx="8424472" cy="584775"/>
          </a:xfrm>
          <a:prstGeom prst="rect">
            <a:avLst/>
          </a:prstGeom>
          <a:noFill/>
        </p:spPr>
        <p:txBody>
          <a:bodyPr wrap="square" rtlCol="0">
            <a:spAutoFit/>
          </a:bodyPr>
          <a:lstStyle/>
          <a:p>
            <a:pPr algn="ctr"/>
            <a:r>
              <a:rPr lang="en-US" sz="3200" b="1" dirty="0" smtClean="0">
                <a:solidFill>
                  <a:srgbClr val="FF0000"/>
                </a:solidFill>
              </a:rPr>
              <a:t>Solid Phase Extraction (SPE)</a:t>
            </a:r>
            <a:endParaRPr lang="en-US" sz="3200" dirty="0"/>
          </a:p>
        </p:txBody>
      </p:sp>
    </p:spTree>
    <p:extLst>
      <p:ext uri="{BB962C8B-B14F-4D97-AF65-F5344CB8AC3E}">
        <p14:creationId xmlns:p14="http://schemas.microsoft.com/office/powerpoint/2010/main" val="92652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23869" y="644579"/>
            <a:ext cx="10103371" cy="2677656"/>
          </a:xfrm>
          <a:prstGeom prst="rect">
            <a:avLst/>
          </a:prstGeom>
          <a:noFill/>
        </p:spPr>
        <p:txBody>
          <a:bodyPr wrap="square" rtlCol="0">
            <a:spAutoFit/>
          </a:bodyPr>
          <a:lstStyle/>
          <a:p>
            <a:pPr algn="just"/>
            <a:r>
              <a:rPr lang="en-US" sz="2800" b="1" u="sng" dirty="0" smtClean="0">
                <a:solidFill>
                  <a:srgbClr val="FF0000"/>
                </a:solidFill>
              </a:rPr>
              <a:t>3: </a:t>
            </a:r>
            <a:r>
              <a:rPr lang="en-US" sz="2800" b="1" u="sng" dirty="0">
                <a:solidFill>
                  <a:srgbClr val="FF0000"/>
                </a:solidFill>
              </a:rPr>
              <a:t>Solid Phase Micro-Extraction (SPME</a:t>
            </a:r>
            <a:r>
              <a:rPr lang="en-US" sz="2800" b="1" u="sng" dirty="0" smtClean="0">
                <a:solidFill>
                  <a:srgbClr val="FF0000"/>
                </a:solidFill>
              </a:rPr>
              <a:t>):</a:t>
            </a:r>
          </a:p>
          <a:p>
            <a:pPr algn="just"/>
            <a:endParaRPr lang="en-US" sz="2800" dirty="0">
              <a:solidFill>
                <a:srgbClr val="FF0000"/>
              </a:solidFill>
            </a:endParaRPr>
          </a:p>
          <a:p>
            <a:pPr algn="just"/>
            <a:r>
              <a:rPr lang="en-US" sz="2800" b="1" dirty="0"/>
              <a:t>In this technique a droplet of </a:t>
            </a:r>
            <a:r>
              <a:rPr lang="en-US" sz="2800" b="1" dirty="0" err="1"/>
              <a:t>extractant</a:t>
            </a:r>
            <a:r>
              <a:rPr lang="en-US" sz="2800" b="1" dirty="0"/>
              <a:t>, or a fiber coated with the </a:t>
            </a:r>
            <a:r>
              <a:rPr lang="en-US" sz="2800" b="1" dirty="0" err="1"/>
              <a:t>extractant</a:t>
            </a:r>
            <a:r>
              <a:rPr lang="en-US" sz="2800" b="1" dirty="0"/>
              <a:t> is suspended in the solution to be extracted and then transferred to an analytical device.</a:t>
            </a:r>
            <a:endParaRPr lang="en-US" sz="2800" dirty="0"/>
          </a:p>
          <a:p>
            <a:pPr algn="just"/>
            <a:endParaRPr lang="en-US" sz="2800" dirty="0"/>
          </a:p>
        </p:txBody>
      </p:sp>
      <p:sp>
        <p:nvSpPr>
          <p:cNvPr id="3" name="TextBox 2"/>
          <p:cNvSpPr txBox="1"/>
          <p:nvPr/>
        </p:nvSpPr>
        <p:spPr>
          <a:xfrm>
            <a:off x="1558977" y="3726967"/>
            <a:ext cx="10193312" cy="3046988"/>
          </a:xfrm>
          <a:prstGeom prst="rect">
            <a:avLst/>
          </a:prstGeom>
          <a:noFill/>
        </p:spPr>
        <p:txBody>
          <a:bodyPr wrap="square" rtlCol="0">
            <a:spAutoFit/>
          </a:bodyPr>
          <a:lstStyle/>
          <a:p>
            <a:pPr algn="just"/>
            <a:r>
              <a:rPr lang="en-US" sz="3200" b="1" u="sng" dirty="0" smtClean="0">
                <a:solidFill>
                  <a:srgbClr val="FF0000"/>
                </a:solidFill>
              </a:rPr>
              <a:t>4:Accelerated </a:t>
            </a:r>
            <a:r>
              <a:rPr lang="en-US" sz="3200" b="1" u="sng" dirty="0">
                <a:solidFill>
                  <a:srgbClr val="FF0000"/>
                </a:solidFill>
              </a:rPr>
              <a:t>Solvent Extraction (ASE)</a:t>
            </a:r>
            <a:r>
              <a:rPr lang="en-US" sz="3200" b="1" dirty="0">
                <a:solidFill>
                  <a:srgbClr val="FF0000"/>
                </a:solidFill>
              </a:rPr>
              <a:t> </a:t>
            </a:r>
            <a:endParaRPr lang="en-US" sz="3200" dirty="0">
              <a:solidFill>
                <a:srgbClr val="FF0000"/>
              </a:solidFill>
            </a:endParaRPr>
          </a:p>
          <a:p>
            <a:pPr algn="just"/>
            <a:r>
              <a:rPr lang="en-US" sz="3200" b="1" dirty="0"/>
              <a:t>The extracting solvent is passed under </a:t>
            </a:r>
            <a:r>
              <a:rPr lang="en-US" sz="3200" b="1" dirty="0" err="1"/>
              <a:t>amabient</a:t>
            </a:r>
            <a:r>
              <a:rPr lang="en-US" sz="3200" b="1" dirty="0"/>
              <a:t> temperature or pressure through the matrix, removing the </a:t>
            </a:r>
            <a:r>
              <a:rPr lang="en-US" sz="3200" b="1" dirty="0" smtClean="0"/>
              <a:t>analytic </a:t>
            </a:r>
            <a:r>
              <a:rPr lang="en-US" sz="3200" b="1" dirty="0"/>
              <a:t>using a smaller volume of the solvent.</a:t>
            </a:r>
            <a:endParaRPr lang="en-US" sz="3200" dirty="0"/>
          </a:p>
          <a:p>
            <a:pPr algn="just"/>
            <a:endParaRPr lang="en-US" sz="3200" dirty="0"/>
          </a:p>
        </p:txBody>
      </p:sp>
    </p:spTree>
    <p:extLst>
      <p:ext uri="{BB962C8B-B14F-4D97-AF65-F5344CB8AC3E}">
        <p14:creationId xmlns:p14="http://schemas.microsoft.com/office/powerpoint/2010/main" val="954125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08879" y="374758"/>
            <a:ext cx="9983449" cy="2677656"/>
          </a:xfrm>
          <a:prstGeom prst="rect">
            <a:avLst/>
          </a:prstGeom>
          <a:noFill/>
        </p:spPr>
        <p:txBody>
          <a:bodyPr wrap="square" rtlCol="0">
            <a:spAutoFit/>
          </a:bodyPr>
          <a:lstStyle/>
          <a:p>
            <a:pPr algn="just"/>
            <a:r>
              <a:rPr lang="en-US" sz="2800" b="1" u="sng" dirty="0" smtClean="0">
                <a:solidFill>
                  <a:srgbClr val="FF0000"/>
                </a:solidFill>
              </a:rPr>
              <a:t>5: </a:t>
            </a:r>
            <a:r>
              <a:rPr lang="en-US" sz="2800" b="1" u="sng" dirty="0">
                <a:solidFill>
                  <a:srgbClr val="FF0000"/>
                </a:solidFill>
              </a:rPr>
              <a:t>Microwave-Assisted Solvent Extraction (MASE</a:t>
            </a:r>
            <a:r>
              <a:rPr lang="en-US" sz="2800" b="1" u="sng" dirty="0" smtClean="0">
                <a:solidFill>
                  <a:srgbClr val="FF0000"/>
                </a:solidFill>
              </a:rPr>
              <a:t>):</a:t>
            </a:r>
            <a:endParaRPr lang="en-US" sz="2800" dirty="0">
              <a:solidFill>
                <a:srgbClr val="FF0000"/>
              </a:solidFill>
            </a:endParaRPr>
          </a:p>
          <a:p>
            <a:pPr algn="just"/>
            <a:r>
              <a:rPr lang="en-US" sz="2800" b="1" dirty="0"/>
              <a:t> The technique employs the use of microwave energy and a suitable solvent to extract the </a:t>
            </a:r>
            <a:r>
              <a:rPr lang="en-US" sz="2800" b="1" dirty="0" smtClean="0"/>
              <a:t>analytic </a:t>
            </a:r>
            <a:r>
              <a:rPr lang="en-US" sz="2800" b="1" dirty="0"/>
              <a:t>from the matrix, water is commonly preferred solvent in this procedure.</a:t>
            </a:r>
            <a:endParaRPr lang="en-US" sz="2800" dirty="0"/>
          </a:p>
          <a:p>
            <a:pPr algn="just"/>
            <a:endParaRPr lang="en-US" sz="2800" dirty="0"/>
          </a:p>
        </p:txBody>
      </p:sp>
      <p:sp>
        <p:nvSpPr>
          <p:cNvPr id="3" name="TextBox 2"/>
          <p:cNvSpPr txBox="1"/>
          <p:nvPr/>
        </p:nvSpPr>
        <p:spPr>
          <a:xfrm>
            <a:off x="1708879" y="2923083"/>
            <a:ext cx="10103370" cy="3108543"/>
          </a:xfrm>
          <a:prstGeom prst="rect">
            <a:avLst/>
          </a:prstGeom>
          <a:noFill/>
        </p:spPr>
        <p:txBody>
          <a:bodyPr wrap="square" rtlCol="0">
            <a:spAutoFit/>
          </a:bodyPr>
          <a:lstStyle/>
          <a:p>
            <a:pPr algn="just"/>
            <a:r>
              <a:rPr lang="en-US" sz="2800" b="1" u="sng" dirty="0" smtClean="0">
                <a:solidFill>
                  <a:srgbClr val="FF0000"/>
                </a:solidFill>
              </a:rPr>
              <a:t>6: </a:t>
            </a:r>
            <a:r>
              <a:rPr lang="en-US" sz="2800" b="1" u="sng" dirty="0" err="1">
                <a:solidFill>
                  <a:srgbClr val="FF0000"/>
                </a:solidFill>
              </a:rPr>
              <a:t>Supercriticial</a:t>
            </a:r>
            <a:r>
              <a:rPr lang="en-US" sz="2800" b="1" u="sng" dirty="0">
                <a:solidFill>
                  <a:srgbClr val="FF0000"/>
                </a:solidFill>
              </a:rPr>
              <a:t> Fluid Extraction (SFE)</a:t>
            </a:r>
            <a:endParaRPr lang="en-US" sz="2800" dirty="0">
              <a:solidFill>
                <a:srgbClr val="FF0000"/>
              </a:solidFill>
            </a:endParaRPr>
          </a:p>
          <a:p>
            <a:pPr algn="just"/>
            <a:r>
              <a:rPr lang="en-US" sz="2800" b="1" dirty="0"/>
              <a:t> In the supercritical fluid extraction (SFE) method carbon dioxide gas is passed under supercritical temperature and pressure (liquefied carbon dioxide) through the matrix to extract the pesticide and then transferred to the analytical device for quantitation.</a:t>
            </a:r>
            <a:endParaRPr lang="en-US" sz="2800" dirty="0"/>
          </a:p>
          <a:p>
            <a:pPr algn="just"/>
            <a:endParaRPr lang="en-US" sz="2800" dirty="0"/>
          </a:p>
        </p:txBody>
      </p:sp>
    </p:spTree>
    <p:extLst>
      <p:ext uri="{BB962C8B-B14F-4D97-AF65-F5344CB8AC3E}">
        <p14:creationId xmlns:p14="http://schemas.microsoft.com/office/powerpoint/2010/main" val="2260171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3987" y="269825"/>
            <a:ext cx="10388183" cy="6555641"/>
          </a:xfrm>
          <a:prstGeom prst="rect">
            <a:avLst/>
          </a:prstGeom>
          <a:noFill/>
        </p:spPr>
        <p:txBody>
          <a:bodyPr wrap="square" rtlCol="0">
            <a:spAutoFit/>
          </a:bodyPr>
          <a:lstStyle/>
          <a:p>
            <a:pPr algn="just"/>
            <a:r>
              <a:rPr lang="en-US" sz="2800" b="1" u="sng" dirty="0" smtClean="0">
                <a:solidFill>
                  <a:srgbClr val="FF0000"/>
                </a:solidFill>
              </a:rPr>
              <a:t>7: </a:t>
            </a:r>
            <a:r>
              <a:rPr lang="en-US" sz="2800" b="1" u="sng" dirty="0">
                <a:solidFill>
                  <a:srgbClr val="FF0000"/>
                </a:solidFill>
              </a:rPr>
              <a:t>Stir-Bar </a:t>
            </a:r>
            <a:r>
              <a:rPr lang="en-US" sz="2800" b="1" u="sng" dirty="0" err="1">
                <a:solidFill>
                  <a:srgbClr val="FF0000"/>
                </a:solidFill>
              </a:rPr>
              <a:t>Sorptive</a:t>
            </a:r>
            <a:r>
              <a:rPr lang="en-US" sz="2800" b="1" u="sng" dirty="0">
                <a:solidFill>
                  <a:srgbClr val="FF0000"/>
                </a:solidFill>
              </a:rPr>
              <a:t> Extraction (SBSE</a:t>
            </a:r>
            <a:r>
              <a:rPr lang="en-US" sz="2800" b="1" u="sng" dirty="0" smtClean="0">
                <a:solidFill>
                  <a:srgbClr val="FF0000"/>
                </a:solidFill>
              </a:rPr>
              <a:t>): </a:t>
            </a:r>
            <a:endParaRPr lang="en-US" sz="2800" dirty="0">
              <a:solidFill>
                <a:srgbClr val="FF0000"/>
              </a:solidFill>
            </a:endParaRPr>
          </a:p>
          <a:p>
            <a:pPr algn="just"/>
            <a:r>
              <a:rPr lang="en-US" sz="2800" b="1" dirty="0"/>
              <a:t>SBSE was first developed for sampling in liquid phase and is based upon sorption of the investigated </a:t>
            </a:r>
            <a:r>
              <a:rPr lang="en-US" sz="2800" b="1" dirty="0" smtClean="0"/>
              <a:t>analytic </a:t>
            </a:r>
            <a:r>
              <a:rPr lang="en-US" sz="2800" b="1" dirty="0"/>
              <a:t>or fraction onto a very thick film of PDMS coated onto a glass-coated magnetic stir bar (commercially known as Twister, </a:t>
            </a:r>
            <a:r>
              <a:rPr lang="en-US" sz="2800" b="1" dirty="0" err="1"/>
              <a:t>Gerstel</a:t>
            </a:r>
            <a:r>
              <a:rPr lang="en-US" sz="2800" b="1" dirty="0"/>
              <a:t> GmbH, and Mulheim, Germany). Sampling is done by directly introducing the SBSE device into the aqueous sample; in the original experiments, the </a:t>
            </a:r>
            <a:r>
              <a:rPr lang="en-US" sz="2800" b="1" dirty="0" smtClean="0"/>
              <a:t>analytic </a:t>
            </a:r>
            <a:r>
              <a:rPr lang="en-US" sz="2800" b="1" dirty="0"/>
              <a:t>sampled for a given time were recovered by thermal desorption and then on-line transferred to a gas chromatography (GC) or GC–mass spectrometry (MS) system for analysis. Later, liquid desorption in combination with high performance liquid chromatography (HPLC) also was applied, mainly for </a:t>
            </a:r>
            <a:r>
              <a:rPr lang="en-US" sz="2800" b="1" dirty="0" err="1"/>
              <a:t>analytes</a:t>
            </a:r>
            <a:r>
              <a:rPr lang="en-US" sz="2800" b="1" dirty="0"/>
              <a:t> not analyzable by GC.</a:t>
            </a:r>
            <a:endParaRPr lang="en-US" sz="2800" dirty="0"/>
          </a:p>
          <a:p>
            <a:pPr algn="just"/>
            <a:endParaRPr lang="en-US" sz="2800" dirty="0"/>
          </a:p>
        </p:txBody>
      </p:sp>
    </p:spTree>
    <p:extLst>
      <p:ext uri="{BB962C8B-B14F-4D97-AF65-F5344CB8AC3E}">
        <p14:creationId xmlns:p14="http://schemas.microsoft.com/office/powerpoint/2010/main" val="2692483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7885" y="329786"/>
            <a:ext cx="4553585" cy="6041036"/>
          </a:xfrm>
          <a:prstGeom prst="rect">
            <a:avLst/>
          </a:prstGeom>
        </p:spPr>
      </p:pic>
      <p:sp>
        <p:nvSpPr>
          <p:cNvPr id="3" name="TextBox 2"/>
          <p:cNvSpPr txBox="1"/>
          <p:nvPr/>
        </p:nvSpPr>
        <p:spPr>
          <a:xfrm>
            <a:off x="869430" y="2638269"/>
            <a:ext cx="4736891" cy="1077218"/>
          </a:xfrm>
          <a:prstGeom prst="rect">
            <a:avLst/>
          </a:prstGeom>
          <a:noFill/>
        </p:spPr>
        <p:txBody>
          <a:bodyPr wrap="square" rtlCol="0">
            <a:spAutoFit/>
          </a:bodyPr>
          <a:lstStyle/>
          <a:p>
            <a:pPr algn="ctr"/>
            <a:r>
              <a:rPr lang="en-US" sz="3200" b="1" dirty="0" smtClean="0">
                <a:solidFill>
                  <a:srgbClr val="FF0000"/>
                </a:solidFill>
              </a:rPr>
              <a:t>Stir-Bar </a:t>
            </a:r>
            <a:r>
              <a:rPr lang="en-US" sz="3200" b="1" dirty="0" err="1" smtClean="0">
                <a:solidFill>
                  <a:srgbClr val="FF0000"/>
                </a:solidFill>
              </a:rPr>
              <a:t>Sorptive</a:t>
            </a:r>
            <a:r>
              <a:rPr lang="en-US" sz="3200" b="1" dirty="0" smtClean="0">
                <a:solidFill>
                  <a:srgbClr val="FF0000"/>
                </a:solidFill>
              </a:rPr>
              <a:t> Extraction</a:t>
            </a:r>
            <a:endParaRPr lang="en-US" sz="3200" dirty="0"/>
          </a:p>
        </p:txBody>
      </p:sp>
    </p:spTree>
    <p:extLst>
      <p:ext uri="{BB962C8B-B14F-4D97-AF65-F5344CB8AC3E}">
        <p14:creationId xmlns:p14="http://schemas.microsoft.com/office/powerpoint/2010/main" val="13294749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8821" y="584618"/>
            <a:ext cx="9833548" cy="6124754"/>
          </a:xfrm>
          <a:prstGeom prst="rect">
            <a:avLst/>
          </a:prstGeom>
          <a:noFill/>
        </p:spPr>
        <p:txBody>
          <a:bodyPr wrap="square" rtlCol="0">
            <a:spAutoFit/>
          </a:bodyPr>
          <a:lstStyle/>
          <a:p>
            <a:pPr algn="just"/>
            <a:r>
              <a:rPr lang="en-US" sz="2800" b="1" u="sng" dirty="0" smtClean="0">
                <a:solidFill>
                  <a:srgbClr val="FF0000"/>
                </a:solidFill>
              </a:rPr>
              <a:t> </a:t>
            </a:r>
            <a:r>
              <a:rPr lang="en-US" sz="2800" b="1" u="sng" dirty="0">
                <a:solidFill>
                  <a:srgbClr val="FF0000"/>
                </a:solidFill>
              </a:rPr>
              <a:t>BASIC CONCEPTS OF </a:t>
            </a:r>
            <a:r>
              <a:rPr lang="en-US" sz="2800" b="1" u="sng" dirty="0" smtClean="0">
                <a:solidFill>
                  <a:srgbClr val="FF0000"/>
                </a:solidFill>
              </a:rPr>
              <a:t>SBSE:</a:t>
            </a:r>
            <a:r>
              <a:rPr lang="en-US" sz="2800" b="1" dirty="0" smtClean="0">
                <a:solidFill>
                  <a:srgbClr val="FF0000"/>
                </a:solidFill>
              </a:rPr>
              <a:t> </a:t>
            </a:r>
            <a:endParaRPr lang="en-US" sz="2800" dirty="0">
              <a:solidFill>
                <a:srgbClr val="FF0000"/>
              </a:solidFill>
            </a:endParaRPr>
          </a:p>
          <a:p>
            <a:pPr algn="just"/>
            <a:r>
              <a:rPr lang="en-US" sz="2800" b="1" dirty="0"/>
              <a:t>SBSE is based upon sorption, which is a form of partition based upon the </a:t>
            </a:r>
            <a:r>
              <a:rPr lang="en-US" sz="2800" b="1" dirty="0" err="1"/>
              <a:t>analytes</a:t>
            </a:r>
            <a:r>
              <a:rPr lang="en-US" sz="2800" b="1" dirty="0"/>
              <a:t> dissolution in a liquid-retaining polymer from a liquid or </a:t>
            </a:r>
            <a:r>
              <a:rPr lang="en-US" sz="2800" b="1" dirty="0" err="1"/>
              <a:t>vapour</a:t>
            </a:r>
            <a:r>
              <a:rPr lang="en-US" sz="2800" b="1" dirty="0"/>
              <a:t> sample, thus, originating a bulk retention. The main advantages of sorption are related to high inertness of PDMS, which gives better performance for labile, polar, or reactive compounds; absence of catalytic degradation reactions; </a:t>
            </a:r>
            <a:r>
              <a:rPr lang="en-US" sz="2800" b="1" dirty="0" err="1"/>
              <a:t>analyte</a:t>
            </a:r>
            <a:r>
              <a:rPr lang="en-US" sz="2800" b="1" dirty="0"/>
              <a:t> recovery mechanism based upon a well-known chromatographic process; and linearity of sorption isotherms, which is fundamental for quantitative analysis.</a:t>
            </a:r>
            <a:endParaRPr lang="en-US" sz="2800" dirty="0"/>
          </a:p>
          <a:p>
            <a:pPr algn="just"/>
            <a:r>
              <a:rPr lang="en-US" sz="2800" b="1" dirty="0"/>
              <a:t> </a:t>
            </a:r>
            <a:endParaRPr lang="en-US" sz="2800" dirty="0"/>
          </a:p>
          <a:p>
            <a:pPr algn="just"/>
            <a:endParaRPr lang="en-US" sz="2800" dirty="0"/>
          </a:p>
        </p:txBody>
      </p:sp>
    </p:spTree>
    <p:extLst>
      <p:ext uri="{BB962C8B-B14F-4D97-AF65-F5344CB8AC3E}">
        <p14:creationId xmlns:p14="http://schemas.microsoft.com/office/powerpoint/2010/main" val="815417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4518" y="524659"/>
            <a:ext cx="11227633" cy="6494085"/>
          </a:xfrm>
          <a:prstGeom prst="rect">
            <a:avLst/>
          </a:prstGeom>
          <a:noFill/>
        </p:spPr>
        <p:txBody>
          <a:bodyPr wrap="square" rtlCol="0">
            <a:spAutoFit/>
          </a:bodyPr>
          <a:lstStyle/>
          <a:p>
            <a:pPr algn="just"/>
            <a:r>
              <a:rPr lang="en-US" sz="3200" b="1" dirty="0" smtClean="0"/>
              <a:t>	</a:t>
            </a:r>
            <a:r>
              <a:rPr lang="en-US" sz="3200" b="1" u="sng" dirty="0" smtClean="0">
                <a:solidFill>
                  <a:srgbClr val="FF0000"/>
                </a:solidFill>
              </a:rPr>
              <a:t>Choice </a:t>
            </a:r>
            <a:r>
              <a:rPr lang="en-US" sz="3200" b="1" u="sng" dirty="0">
                <a:solidFill>
                  <a:srgbClr val="FF0000"/>
                </a:solidFill>
              </a:rPr>
              <a:t>of extraction </a:t>
            </a:r>
            <a:r>
              <a:rPr lang="en-US" sz="3200" b="1" u="sng" dirty="0" smtClean="0">
                <a:solidFill>
                  <a:srgbClr val="FF0000"/>
                </a:solidFill>
              </a:rPr>
              <a:t>method:</a:t>
            </a:r>
          </a:p>
          <a:p>
            <a:pPr algn="just"/>
            <a:endParaRPr lang="en-US" sz="3200" b="1" u="sng" dirty="0">
              <a:solidFill>
                <a:srgbClr val="FF0000"/>
              </a:solidFill>
            </a:endParaRPr>
          </a:p>
          <a:p>
            <a:pPr algn="just"/>
            <a:r>
              <a:rPr lang="en-US" sz="3200" b="1" dirty="0"/>
              <a:t>The main objective behind employing a particular method for a specific substrate is to bring the solvent to close proximity of the pesticide residues for sufficient period so that pesticide residues get solubilized in the solvent. The choice of method depends on </a:t>
            </a:r>
            <a:r>
              <a:rPr lang="en-US" sz="3200" b="1" u="sng" dirty="0">
                <a:solidFill>
                  <a:srgbClr val="FF0000"/>
                </a:solidFill>
              </a:rPr>
              <a:t>the type of substrate</a:t>
            </a:r>
            <a:r>
              <a:rPr lang="en-US" sz="3200" b="1" dirty="0"/>
              <a:t> and </a:t>
            </a:r>
            <a:r>
              <a:rPr lang="en-US" sz="3200" b="1" u="sng" dirty="0">
                <a:solidFill>
                  <a:srgbClr val="FF0000"/>
                </a:solidFill>
              </a:rPr>
              <a:t>ageing of residues</a:t>
            </a:r>
            <a:r>
              <a:rPr lang="en-US" sz="3200" b="1" dirty="0"/>
              <a:t>. The substrates in pesticide residue analysis could be liquids like water, fruit juices, body fluids (urine, blood etc.) and solids like soil, flesh, green plant materials (leaves, fruit etc.), dry fodder, grains etc.</a:t>
            </a:r>
          </a:p>
          <a:p>
            <a:pPr algn="just"/>
            <a:endParaRPr lang="en-US" sz="3200" b="1" dirty="0"/>
          </a:p>
        </p:txBody>
      </p:sp>
    </p:spTree>
    <p:extLst>
      <p:ext uri="{BB962C8B-B14F-4D97-AF65-F5344CB8AC3E}">
        <p14:creationId xmlns:p14="http://schemas.microsoft.com/office/powerpoint/2010/main" val="543321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4557" y="644579"/>
            <a:ext cx="10852879" cy="6740307"/>
          </a:xfrm>
          <a:prstGeom prst="rect">
            <a:avLst/>
          </a:prstGeom>
          <a:noFill/>
        </p:spPr>
        <p:txBody>
          <a:bodyPr wrap="square" rtlCol="0">
            <a:spAutoFit/>
          </a:bodyPr>
          <a:lstStyle/>
          <a:p>
            <a:pPr algn="just"/>
            <a:r>
              <a:rPr lang="en-US" sz="3600" b="1" dirty="0" smtClean="0"/>
              <a:t>	</a:t>
            </a:r>
            <a:r>
              <a:rPr lang="en-US" sz="3600" b="1" u="sng" dirty="0" smtClean="0">
                <a:solidFill>
                  <a:srgbClr val="FF0000"/>
                </a:solidFill>
              </a:rPr>
              <a:t>1-Liquid substrates:</a:t>
            </a:r>
          </a:p>
          <a:p>
            <a:pPr algn="just"/>
            <a:endParaRPr lang="en-US" sz="3600" b="1" dirty="0">
              <a:solidFill>
                <a:srgbClr val="FF0000"/>
              </a:solidFill>
            </a:endParaRPr>
          </a:p>
          <a:p>
            <a:pPr algn="just"/>
            <a:r>
              <a:rPr lang="en-US" sz="3600" b="1" u="sng" dirty="0">
                <a:solidFill>
                  <a:srgbClr val="FF0000"/>
                </a:solidFill>
              </a:rPr>
              <a:t>*Partitioning</a:t>
            </a:r>
            <a:r>
              <a:rPr lang="en-US" sz="3600" b="1" u="sng" dirty="0" smtClean="0">
                <a:solidFill>
                  <a:srgbClr val="FF0000"/>
                </a:solidFill>
              </a:rPr>
              <a:t>:</a:t>
            </a:r>
          </a:p>
          <a:p>
            <a:pPr algn="just"/>
            <a:r>
              <a:rPr lang="en-US" sz="3600" b="1" dirty="0" smtClean="0"/>
              <a:t>Samples </a:t>
            </a:r>
            <a:r>
              <a:rPr lang="en-US" sz="3600" b="1" dirty="0"/>
              <a:t>like water, body fluids, and juices are extracted by partitioning with water immiscible solvent. The addition of sodium chloride in aqueous samples improves the extraction efficiency by reducing the solubility of pesticide in water. It also prevents the emulsion formation, which is frequently encountered during partitioning.</a:t>
            </a:r>
          </a:p>
          <a:p>
            <a:pPr algn="just"/>
            <a:endParaRPr lang="en-US" sz="3600" b="1" dirty="0"/>
          </a:p>
        </p:txBody>
      </p:sp>
    </p:spTree>
    <p:extLst>
      <p:ext uri="{BB962C8B-B14F-4D97-AF65-F5344CB8AC3E}">
        <p14:creationId xmlns:p14="http://schemas.microsoft.com/office/powerpoint/2010/main" val="2400419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9292" y="599609"/>
            <a:ext cx="10762938" cy="6001643"/>
          </a:xfrm>
          <a:prstGeom prst="rect">
            <a:avLst/>
          </a:prstGeom>
          <a:noFill/>
        </p:spPr>
        <p:txBody>
          <a:bodyPr wrap="square" rtlCol="0">
            <a:spAutoFit/>
          </a:bodyPr>
          <a:lstStyle/>
          <a:p>
            <a:pPr algn="just"/>
            <a:r>
              <a:rPr lang="en-US" sz="3200" b="1" dirty="0" smtClean="0"/>
              <a:t>	</a:t>
            </a:r>
            <a:r>
              <a:rPr lang="en-US" sz="3200" b="1" u="sng" dirty="0" smtClean="0">
                <a:solidFill>
                  <a:srgbClr val="FF0000"/>
                </a:solidFill>
              </a:rPr>
              <a:t>*</a:t>
            </a:r>
            <a:r>
              <a:rPr lang="en-US" sz="3200" b="1" u="sng" dirty="0">
                <a:solidFill>
                  <a:srgbClr val="FF0000"/>
                </a:solidFill>
              </a:rPr>
              <a:t>Use of absorbent</a:t>
            </a:r>
            <a:r>
              <a:rPr lang="en-US" sz="3200" b="1" u="sng" dirty="0" smtClean="0">
                <a:solidFill>
                  <a:srgbClr val="FF0000"/>
                </a:solidFill>
              </a:rPr>
              <a:t>:</a:t>
            </a:r>
          </a:p>
          <a:p>
            <a:pPr algn="just"/>
            <a:endParaRPr lang="en-US" sz="3200" b="1" u="sng" dirty="0" smtClean="0">
              <a:solidFill>
                <a:srgbClr val="FF0000"/>
              </a:solidFill>
            </a:endParaRPr>
          </a:p>
          <a:p>
            <a:pPr algn="just"/>
            <a:r>
              <a:rPr lang="en-US" sz="3200" b="1" i="1" dirty="0" smtClean="0"/>
              <a:t> </a:t>
            </a:r>
            <a:r>
              <a:rPr lang="en-US" sz="3200" b="1" dirty="0"/>
              <a:t>The pesticide residues from aqueous samples can be extracted by passing the sample through solid adsorbents packed in glass column. The adsorbents have high affinity for pesticide molecules, therefore, they are held up on the absorbent whereas water passes out. The solid adsorbents are then extracted with organic solvent. The solid adsorbents normally used for removal of pesticide from aqueous samples are given below:</a:t>
            </a:r>
          </a:p>
          <a:p>
            <a:pPr algn="just"/>
            <a:endParaRPr lang="en-US" sz="3200" b="1" dirty="0"/>
          </a:p>
        </p:txBody>
      </p:sp>
    </p:spTree>
    <p:extLst>
      <p:ext uri="{BB962C8B-B14F-4D97-AF65-F5344CB8AC3E}">
        <p14:creationId xmlns:p14="http://schemas.microsoft.com/office/powerpoint/2010/main" val="2225161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454047" y="395097"/>
            <a:ext cx="9638674" cy="566308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600" b="1" i="0" u="sng" strike="noStrike" cap="none" normalizeH="0" baseline="0" dirty="0" smtClean="0">
                <a:ln>
                  <a:noFill/>
                </a:ln>
                <a:solidFill>
                  <a:srgbClr val="FF0000"/>
                </a:solidFill>
                <a:effectLst/>
                <a:latin typeface="Calibri" panose="020F0502020204030204" pitchFamily="34" charset="0"/>
                <a:ea typeface="Calibri" panose="020F0502020204030204" pitchFamily="34" charset="0"/>
                <a:cs typeface="Cambria" panose="02040503050406030204" pitchFamily="18" charset="0"/>
              </a:rPr>
              <a:t>Solid adsorbents</a:t>
            </a:r>
            <a:r>
              <a:rPr kumimoji="0" lang="en-US" sz="3600" b="1" i="0" u="none" strike="noStrike" cap="none" normalizeH="0" baseline="0" dirty="0" smtClean="0">
                <a:ln>
                  <a:noFill/>
                </a:ln>
                <a:solidFill>
                  <a:srgbClr val="FF0000"/>
                </a:solidFill>
                <a:effectLst/>
                <a:latin typeface="Calibri" panose="020F0502020204030204" pitchFamily="34" charset="0"/>
                <a:ea typeface="Calibri" panose="020F0502020204030204" pitchFamily="34" charset="0"/>
                <a:cs typeface="Cambria" panose="02040503050406030204" pitchFamily="18" charset="0"/>
              </a:rPr>
              <a:t> </a:t>
            </a:r>
            <a:endParaRPr kumimoji="0" lang="en-US" sz="3600" b="1" i="0" u="none" strike="noStrike" cap="none" normalizeH="0" baseline="0" dirty="0" smtClean="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mbria" panose="02040503050406030204" pitchFamily="18" charset="0"/>
              </a:rPr>
              <a:t>1. Activated charcoal </a:t>
            </a:r>
            <a:endParaRPr kumimoji="0" lang="en-US" sz="3600" b="1" i="0" u="none" strike="noStrike" cap="none" normalizeH="0" baseline="0" dirty="0" smtClean="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mbria" panose="02040503050406030204" pitchFamily="18" charset="0"/>
              </a:rPr>
              <a:t>	2. Polyurethane foam </a:t>
            </a:r>
            <a:endParaRPr kumimoji="0" lang="en-US" sz="3600" b="1" i="0" u="none" strike="noStrike" cap="none" normalizeH="0" baseline="0" dirty="0" smtClean="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mbria" panose="02040503050406030204" pitchFamily="18" charset="0"/>
              </a:rPr>
              <a:t>		3. Cellulose triacetate</a:t>
            </a:r>
            <a:endParaRPr kumimoji="0" lang="en-US" sz="3600" b="1" i="0" u="none" strike="noStrike" cap="none" normalizeH="0" baseline="0" dirty="0" smtClean="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mbria" panose="02040503050406030204" pitchFamily="18" charset="0"/>
              </a:rPr>
              <a:t> 			4. Molecular sieves </a:t>
            </a:r>
            <a:endParaRPr kumimoji="0" lang="en-US" sz="3600" b="1" i="0" u="none" strike="noStrike" cap="none" normalizeH="0" baseline="0" dirty="0" smtClean="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mbria" panose="02040503050406030204" pitchFamily="18" charset="0"/>
              </a:rPr>
              <a:t>				5. Ion exchange resins</a:t>
            </a:r>
            <a:endParaRPr kumimoji="0" lang="en-US" sz="3600" b="1" i="0" u="none" strike="noStrike" cap="none" normalizeH="0" baseline="0" dirty="0" smtClean="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mbria" panose="02040503050406030204" pitchFamily="18" charset="0"/>
              </a:rPr>
              <a:t> 					6. </a:t>
            </a:r>
            <a:r>
              <a:rPr kumimoji="0" lang="en-US" sz="3600" b="1" i="0" u="none" strike="noStrike" cap="none" normalizeH="0" baseline="0" dirty="0" err="1" smtClean="0">
                <a:ln>
                  <a:noFill/>
                </a:ln>
                <a:solidFill>
                  <a:srgbClr val="000000"/>
                </a:solidFill>
                <a:effectLst/>
                <a:latin typeface="Calibri" panose="020F0502020204030204" pitchFamily="34" charset="0"/>
                <a:ea typeface="Calibri" panose="020F0502020204030204" pitchFamily="34" charset="0"/>
                <a:cs typeface="Cambria" panose="02040503050406030204" pitchFamily="18" charset="0"/>
              </a:rPr>
              <a:t>Magnsium</a:t>
            </a:r>
            <a:r>
              <a:rPr kumimoji="0" lang="en-US" sz="36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mbria" panose="02040503050406030204" pitchFamily="18" charset="0"/>
              </a:rPr>
              <a:t> </a:t>
            </a:r>
            <a:r>
              <a:rPr kumimoji="0" lang="en-US" sz="3600" b="1" i="0" u="none" strike="noStrike" cap="none" normalizeH="0" baseline="0" dirty="0" err="1" smtClean="0">
                <a:ln>
                  <a:noFill/>
                </a:ln>
                <a:solidFill>
                  <a:srgbClr val="000000"/>
                </a:solidFill>
                <a:effectLst/>
                <a:latin typeface="Calibri" panose="020F0502020204030204" pitchFamily="34" charset="0"/>
                <a:ea typeface="Calibri" panose="020F0502020204030204" pitchFamily="34" charset="0"/>
                <a:cs typeface="Cambria" panose="02040503050406030204" pitchFamily="18" charset="0"/>
              </a:rPr>
              <a:t>Sulphate</a:t>
            </a:r>
            <a:r>
              <a:rPr kumimoji="0" lang="en-US" sz="36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mbria" panose="02040503050406030204" pitchFamily="18" charset="0"/>
              </a:rPr>
              <a:t> </a:t>
            </a:r>
            <a:endParaRPr kumimoji="0" lang="en-US" sz="3600" b="1" i="0" u="none" strike="noStrike" cap="none" normalizeH="0" baseline="0" dirty="0" smtClean="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mbria" panose="02040503050406030204" pitchFamily="18" charset="0"/>
              </a:rPr>
              <a:t>						7. </a:t>
            </a:r>
            <a:r>
              <a:rPr kumimoji="0" lang="en-US" sz="3600" b="1" i="0" u="none" strike="noStrike" cap="none" normalizeH="0" baseline="0" dirty="0" err="1" smtClean="0">
                <a:ln>
                  <a:noFill/>
                </a:ln>
                <a:solidFill>
                  <a:srgbClr val="000000"/>
                </a:solidFill>
                <a:effectLst/>
                <a:latin typeface="Calibri" panose="020F0502020204030204" pitchFamily="34" charset="0"/>
                <a:ea typeface="Calibri" panose="020F0502020204030204" pitchFamily="34" charset="0"/>
                <a:cs typeface="Cambria" panose="02040503050406030204" pitchFamily="18" charset="0"/>
              </a:rPr>
              <a:t>Silicagel</a:t>
            </a:r>
            <a:r>
              <a:rPr kumimoji="0" lang="en-US" sz="36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mbria" panose="02040503050406030204" pitchFamily="18" charset="0"/>
              </a:rPr>
              <a:t> (activated) </a:t>
            </a:r>
            <a:endParaRPr kumimoji="0" lang="en-US" sz="3600" b="1" i="0" u="none" strike="noStrike" cap="none" normalizeH="0" baseline="0" dirty="0" smtClean="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mbria" panose="02040503050406030204" pitchFamily="18" charset="0"/>
              </a:rPr>
              <a:t>						8. </a:t>
            </a:r>
            <a:r>
              <a:rPr kumimoji="0" lang="en-US" sz="3600" b="1" i="0" u="none" strike="noStrike" cap="none" normalizeH="0" baseline="0" dirty="0" err="1" smtClean="0">
                <a:ln>
                  <a:noFill/>
                </a:ln>
                <a:solidFill>
                  <a:srgbClr val="000000"/>
                </a:solidFill>
                <a:effectLst/>
                <a:latin typeface="Calibri" panose="020F0502020204030204" pitchFamily="34" charset="0"/>
                <a:ea typeface="Calibri" panose="020F0502020204030204" pitchFamily="34" charset="0"/>
                <a:cs typeface="Cambria" panose="02040503050406030204" pitchFamily="18" charset="0"/>
              </a:rPr>
              <a:t>Florisil</a:t>
            </a:r>
            <a:r>
              <a:rPr kumimoji="0" lang="en-US" sz="36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Cambria" panose="02040503050406030204" pitchFamily="18" charset="0"/>
              </a:rPr>
              <a:t> and </a:t>
            </a:r>
            <a:r>
              <a:rPr kumimoji="0" lang="en-US" sz="3600" b="1" i="0" u="none" strike="noStrike" cap="none" normalizeH="0" baseline="0" dirty="0" err="1" smtClean="0">
                <a:ln>
                  <a:noFill/>
                </a:ln>
                <a:solidFill>
                  <a:srgbClr val="000000"/>
                </a:solidFill>
                <a:effectLst/>
                <a:latin typeface="Calibri" panose="020F0502020204030204" pitchFamily="34" charset="0"/>
                <a:ea typeface="Calibri" panose="020F0502020204030204" pitchFamily="34" charset="0"/>
                <a:cs typeface="Cambria" panose="02040503050406030204" pitchFamily="18" charset="0"/>
              </a:rPr>
              <a:t>Extrulet</a:t>
            </a:r>
            <a:endParaRPr kumimoji="0" lang="ar-SA" sz="2000" b="1" i="0" u="none" strike="noStrike" cap="none" normalizeH="0" baseline="0" dirty="0" smtClean="0">
              <a:ln>
                <a:noFill/>
              </a:ln>
              <a:solidFill>
                <a:srgbClr val="212121"/>
              </a:solidFill>
              <a:effectLst/>
              <a:latin typeface="inherit" charset="0"/>
              <a:ea typeface="Times New Roman" panose="02020603050405020304" pitchFamily="18" charset="0"/>
              <a:cs typeface="Courier New" panose="02070309020205020404" pitchFamily="49"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4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9166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8761" y="1394085"/>
            <a:ext cx="9338872" cy="5632311"/>
          </a:xfrm>
          <a:prstGeom prst="rect">
            <a:avLst/>
          </a:prstGeom>
          <a:noFill/>
        </p:spPr>
        <p:txBody>
          <a:bodyPr wrap="square" rtlCol="0">
            <a:spAutoFit/>
          </a:bodyPr>
          <a:lstStyle/>
          <a:p>
            <a:r>
              <a:rPr lang="en-US" sz="3600" b="1" u="sng" dirty="0">
                <a:solidFill>
                  <a:srgbClr val="FF0000"/>
                </a:solidFill>
              </a:rPr>
              <a:t>Liquid coated or bonded on inert </a:t>
            </a:r>
            <a:r>
              <a:rPr lang="en-US" sz="3600" b="1" u="sng" dirty="0" smtClean="0">
                <a:solidFill>
                  <a:srgbClr val="FF0000"/>
                </a:solidFill>
              </a:rPr>
              <a:t>solids:</a:t>
            </a:r>
          </a:p>
          <a:p>
            <a:r>
              <a:rPr lang="en-US" sz="3600" b="1" u="sng" dirty="0" smtClean="0">
                <a:solidFill>
                  <a:srgbClr val="FF0000"/>
                </a:solidFill>
              </a:rPr>
              <a:t> </a:t>
            </a:r>
            <a:endParaRPr lang="en-US" sz="3600" dirty="0">
              <a:solidFill>
                <a:srgbClr val="FF0000"/>
              </a:solidFill>
            </a:endParaRPr>
          </a:p>
          <a:p>
            <a:pPr marL="742950" indent="-742950">
              <a:buAutoNum type="arabicPeriod"/>
            </a:pPr>
            <a:r>
              <a:rPr lang="en-US" sz="3600" b="1" dirty="0" err="1" smtClean="0"/>
              <a:t>Carbowax</a:t>
            </a:r>
            <a:r>
              <a:rPr lang="en-US" sz="3600" b="1" dirty="0" smtClean="0"/>
              <a:t> </a:t>
            </a:r>
            <a:r>
              <a:rPr lang="en-US" sz="3600" b="1" dirty="0"/>
              <a:t>4000 coated </a:t>
            </a:r>
            <a:r>
              <a:rPr lang="en-US" sz="3600" b="1" dirty="0" err="1" smtClean="0"/>
              <a:t>onchromosorb</a:t>
            </a:r>
            <a:endParaRPr lang="en-US" sz="3600" b="1" dirty="0"/>
          </a:p>
          <a:p>
            <a:r>
              <a:rPr lang="en-US" sz="3600" b="1" dirty="0" smtClean="0"/>
              <a:t> </a:t>
            </a:r>
            <a:endParaRPr lang="en-US" sz="3600" dirty="0"/>
          </a:p>
          <a:p>
            <a:r>
              <a:rPr lang="en-US" sz="3600" b="1" dirty="0"/>
              <a:t>2. </a:t>
            </a:r>
            <a:r>
              <a:rPr lang="en-US" sz="3600" b="1" dirty="0" err="1"/>
              <a:t>Undecane</a:t>
            </a:r>
            <a:r>
              <a:rPr lang="en-US" sz="3600" b="1" dirty="0"/>
              <a:t> coated on </a:t>
            </a:r>
            <a:r>
              <a:rPr lang="en-US" sz="3600" b="1" dirty="0" err="1"/>
              <a:t>chromosorb</a:t>
            </a:r>
            <a:r>
              <a:rPr lang="en-US" sz="3600" b="1" dirty="0"/>
              <a:t> W</a:t>
            </a:r>
            <a:r>
              <a:rPr lang="en-US" sz="3600" b="1" dirty="0" smtClean="0"/>
              <a:t>.</a:t>
            </a:r>
          </a:p>
          <a:p>
            <a:r>
              <a:rPr lang="en-US" sz="3600" b="1" dirty="0" smtClean="0"/>
              <a:t> </a:t>
            </a:r>
            <a:endParaRPr lang="en-US" sz="3600" dirty="0"/>
          </a:p>
          <a:p>
            <a:r>
              <a:rPr lang="en-US" sz="3600" b="1" dirty="0"/>
              <a:t>3. RPC-18-HPLC column material </a:t>
            </a:r>
            <a:endParaRPr lang="en-US" sz="3600" b="1" dirty="0" smtClean="0"/>
          </a:p>
          <a:p>
            <a:endParaRPr lang="en-US" sz="3600" dirty="0"/>
          </a:p>
          <a:p>
            <a:r>
              <a:rPr lang="en-US" sz="3600" b="1" dirty="0"/>
              <a:t>4. RPC-C-8-HPLC column material </a:t>
            </a:r>
            <a:endParaRPr lang="en-US" sz="3600" dirty="0"/>
          </a:p>
        </p:txBody>
      </p:sp>
    </p:spTree>
    <p:extLst>
      <p:ext uri="{BB962C8B-B14F-4D97-AF65-F5344CB8AC3E}">
        <p14:creationId xmlns:p14="http://schemas.microsoft.com/office/powerpoint/2010/main" val="969409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9075" y="1334125"/>
            <a:ext cx="10148341" cy="4524315"/>
          </a:xfrm>
          <a:prstGeom prst="rect">
            <a:avLst/>
          </a:prstGeom>
          <a:noFill/>
        </p:spPr>
        <p:txBody>
          <a:bodyPr wrap="square" rtlCol="0">
            <a:spAutoFit/>
          </a:bodyPr>
          <a:lstStyle/>
          <a:p>
            <a:r>
              <a:rPr lang="en-US" sz="3200" b="1" u="sng" dirty="0" smtClean="0">
                <a:solidFill>
                  <a:srgbClr val="FF0000"/>
                </a:solidFill>
              </a:rPr>
              <a:t>2- Solid substrates:</a:t>
            </a:r>
          </a:p>
          <a:p>
            <a:endParaRPr lang="en-US" sz="3200" b="1" dirty="0"/>
          </a:p>
          <a:p>
            <a:r>
              <a:rPr lang="en-US" sz="3200" b="1" u="sng" dirty="0">
                <a:solidFill>
                  <a:srgbClr val="FF0000"/>
                </a:solidFill>
              </a:rPr>
              <a:t>Fresh residues</a:t>
            </a:r>
            <a:endParaRPr lang="en-US" sz="3200" b="1" dirty="0">
              <a:solidFill>
                <a:srgbClr val="FF0000"/>
              </a:solidFill>
            </a:endParaRPr>
          </a:p>
          <a:p>
            <a:r>
              <a:rPr lang="en-US" sz="3200" b="1" dirty="0"/>
              <a:t>Dipping, tumbling, shaking</a:t>
            </a:r>
            <a:r>
              <a:rPr lang="en-US" sz="3200" b="1" dirty="0" smtClean="0"/>
              <a:t>:</a:t>
            </a:r>
          </a:p>
          <a:p>
            <a:r>
              <a:rPr lang="en-US" sz="3200" b="1" dirty="0" smtClean="0"/>
              <a:t> </a:t>
            </a:r>
            <a:endParaRPr lang="en-US" sz="3200" b="1" dirty="0"/>
          </a:p>
          <a:p>
            <a:r>
              <a:rPr lang="en-US" sz="3200" b="1" dirty="0"/>
              <a:t>This method is usually employed for solid substrate when pesticide residues are present on the surface as in case of freshly applied pesticide.</a:t>
            </a:r>
          </a:p>
          <a:p>
            <a:endParaRPr lang="en-US" sz="3200" b="1" dirty="0"/>
          </a:p>
        </p:txBody>
      </p:sp>
    </p:spTree>
    <p:extLst>
      <p:ext uri="{BB962C8B-B14F-4D97-AF65-F5344CB8AC3E}">
        <p14:creationId xmlns:p14="http://schemas.microsoft.com/office/powerpoint/2010/main" val="4228112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4125" y="1004341"/>
            <a:ext cx="10133350" cy="6001643"/>
          </a:xfrm>
          <a:prstGeom prst="rect">
            <a:avLst/>
          </a:prstGeom>
          <a:noFill/>
        </p:spPr>
        <p:txBody>
          <a:bodyPr wrap="square" rtlCol="0">
            <a:spAutoFit/>
          </a:bodyPr>
          <a:lstStyle/>
          <a:p>
            <a:pPr algn="just"/>
            <a:r>
              <a:rPr lang="en-US" sz="3200" b="1" u="sng" dirty="0">
                <a:solidFill>
                  <a:srgbClr val="FF0000"/>
                </a:solidFill>
              </a:rPr>
              <a:t>Weathered residues</a:t>
            </a:r>
            <a:r>
              <a:rPr lang="en-US" sz="3200" b="1" u="sng" dirty="0" smtClean="0">
                <a:solidFill>
                  <a:srgbClr val="FF0000"/>
                </a:solidFill>
              </a:rPr>
              <a:t>:</a:t>
            </a:r>
          </a:p>
          <a:p>
            <a:pPr algn="just"/>
            <a:endParaRPr lang="en-US" sz="3200" b="1" dirty="0">
              <a:solidFill>
                <a:srgbClr val="FF0000"/>
              </a:solidFill>
            </a:endParaRPr>
          </a:p>
          <a:p>
            <a:pPr algn="just"/>
            <a:r>
              <a:rPr lang="en-US" sz="3200" b="1" i="1" dirty="0"/>
              <a:t> </a:t>
            </a:r>
            <a:r>
              <a:rPr lang="en-US" sz="3200" b="1" dirty="0"/>
              <a:t>When sufficient time has elapsed after the application (weathering), the residues are not present on the surface but they penetrate the substrate matrix and are in adsorbed form. The substrate matrix needs to be broken down in fine particles before extraction with solvent. The methods that employ these techniques are macerating/blending, followed by column extraction, </a:t>
            </a:r>
            <a:r>
              <a:rPr lang="en-US" sz="3200" b="1" dirty="0" err="1"/>
              <a:t>soxhlet</a:t>
            </a:r>
            <a:r>
              <a:rPr lang="en-US" sz="3200" b="1" dirty="0"/>
              <a:t> extraction.</a:t>
            </a:r>
          </a:p>
          <a:p>
            <a:pPr algn="just"/>
            <a:endParaRPr lang="en-US" sz="3200" b="1" dirty="0"/>
          </a:p>
        </p:txBody>
      </p:sp>
    </p:spTree>
    <p:extLst>
      <p:ext uri="{BB962C8B-B14F-4D97-AF65-F5344CB8AC3E}">
        <p14:creationId xmlns:p14="http://schemas.microsoft.com/office/powerpoint/2010/main" val="178928471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196</TotalTime>
  <Words>1618</Words>
  <Application>Microsoft Office PowerPoint</Application>
  <PresentationFormat>Widescreen</PresentationFormat>
  <Paragraphs>92</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Cambria</vt:lpstr>
      <vt:lpstr>Century Gothic</vt:lpstr>
      <vt:lpstr>Courier New</vt:lpstr>
      <vt:lpstr>inherit</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15</cp:revision>
  <dcterms:created xsi:type="dcterms:W3CDTF">2020-03-16T23:33:08Z</dcterms:created>
  <dcterms:modified xsi:type="dcterms:W3CDTF">2020-03-17T02:52:13Z</dcterms:modified>
</cp:coreProperties>
</file>